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5"/>
  </p:notesMasterIdLst>
  <p:handoutMasterIdLst>
    <p:handoutMasterId r:id="rId16"/>
  </p:handoutMasterIdLst>
  <p:sldIdLst>
    <p:sldId id="460" r:id="rId2"/>
    <p:sldId id="448" r:id="rId3"/>
    <p:sldId id="449" r:id="rId4"/>
    <p:sldId id="450" r:id="rId5"/>
    <p:sldId id="457" r:id="rId6"/>
    <p:sldId id="451" r:id="rId7"/>
    <p:sldId id="452" r:id="rId8"/>
    <p:sldId id="453" r:id="rId9"/>
    <p:sldId id="454" r:id="rId10"/>
    <p:sldId id="455" r:id="rId11"/>
    <p:sldId id="459" r:id="rId12"/>
    <p:sldId id="419" r:id="rId13"/>
    <p:sldId id="458" r:id="rId14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EPAT-MARTI Maud" initials="TM" lastIdx="1" clrIdx="0">
    <p:extLst>
      <p:ext uri="{19B8F6BF-5375-455C-9EA6-DF929625EA0E}">
        <p15:presenceInfo xmlns:p15="http://schemas.microsoft.com/office/powerpoint/2012/main" userId="TREPAT-MARTI Mau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3DC"/>
    <a:srgbClr val="F3F6B0"/>
    <a:srgbClr val="005EB8"/>
    <a:srgbClr val="019D90"/>
    <a:srgbClr val="96CD32"/>
    <a:srgbClr val="93C90E"/>
    <a:srgbClr val="7BB3E4"/>
    <a:srgbClr val="FFFFFF"/>
    <a:srgbClr val="908A8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686630-68B1-4F50-BDE4-9B934D58599B}" v="8632" dt="2021-11-30T21:46:18.522"/>
    <p1510:client id="{8BB99FCE-55FD-FB4C-839F-76A42C6E7D54}" v="467" dt="2021-11-30T10:37:31.720"/>
    <p1510:client id="{F2792287-DB22-D24D-B65F-D1E9F556A95F}" v="899" dt="2021-11-30T21:36:34.24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407" autoAdjust="0"/>
    <p:restoredTop sz="91527" autoAdjust="0"/>
  </p:normalViewPr>
  <p:slideViewPr>
    <p:cSldViewPr snapToGrid="0" showGuides="1">
      <p:cViewPr varScale="1">
        <p:scale>
          <a:sx n="151" d="100"/>
          <a:sy n="151" d="100"/>
        </p:scale>
        <p:origin x="1258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 snapToGrid="0">
      <p:cViewPr varScale="1">
        <p:scale>
          <a:sx n="52" d="100"/>
          <a:sy n="52" d="100"/>
        </p:scale>
        <p:origin x="182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97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20895-8D57-4867-BE57-828AEF23F8A3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9D5C9-F79D-472A-B18B-F7EBAE3CB18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54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1DDAD-6DA4-4C18-98F0-5DAE3E04A92C}" type="datetimeFigureOut">
              <a:rPr lang="fr-FR" smtClean="0"/>
              <a:t>13/12/2023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7C7F45-C8B6-48F3-9E99-449A597CF5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1345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7F45-C8B6-48F3-9E99-449A597CF57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492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7F45-C8B6-48F3-9E99-449A597CF57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1853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7F45-C8B6-48F3-9E99-449A597CF57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99620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7F45-C8B6-48F3-9E99-449A597CF57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4359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7F45-C8B6-48F3-9E99-449A597CF57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0608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9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7F45-C8B6-48F3-9E99-449A597CF57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272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7F45-C8B6-48F3-9E99-449A597CF57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8779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9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7F45-C8B6-48F3-9E99-449A597CF57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0292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248" y="461010"/>
            <a:ext cx="7320632" cy="2161361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 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948" y="2854145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de la présentation 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6" name="Graphique 10">
            <a:extLst>
              <a:ext uri="{FF2B5EF4-FFF2-40B4-BE49-F238E27FC236}">
                <a16:creationId xmlns:a16="http://schemas.microsoft.com/office/drawing/2014/main" id="{3270F1C2-39F4-4808-A348-572B35FDA73D}"/>
              </a:ext>
            </a:extLst>
          </p:cNvPr>
          <p:cNvGrpSpPr/>
          <p:nvPr/>
        </p:nvGrpSpPr>
        <p:grpSpPr>
          <a:xfrm>
            <a:off x="513998" y="5991475"/>
            <a:ext cx="1716673" cy="346912"/>
            <a:chOff x="513998" y="5991475"/>
            <a:chExt cx="1716673" cy="346912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1D61045-1864-4893-AB9C-647365F6D11E}"/>
                </a:ext>
              </a:extLst>
            </p:cNvPr>
            <p:cNvSpPr/>
            <p:nvPr/>
          </p:nvSpPr>
          <p:spPr>
            <a:xfrm>
              <a:off x="1129494" y="5991488"/>
              <a:ext cx="373834" cy="346899"/>
            </a:xfrm>
            <a:custGeom>
              <a:avLst/>
              <a:gdLst>
                <a:gd name="connsiteX0" fmla="*/ 173802 w 373834"/>
                <a:gd name="connsiteY0" fmla="*/ 283740 h 346899"/>
                <a:gd name="connsiteX1" fmla="*/ 108846 w 373834"/>
                <a:gd name="connsiteY1" fmla="*/ 223698 h 346899"/>
                <a:gd name="connsiteX2" fmla="*/ 108987 w 373834"/>
                <a:gd name="connsiteY2" fmla="*/ 212802 h 346899"/>
                <a:gd name="connsiteX3" fmla="*/ 247493 w 373834"/>
                <a:gd name="connsiteY3" fmla="*/ 212802 h 346899"/>
                <a:gd name="connsiteX4" fmla="*/ 334413 w 373834"/>
                <a:gd name="connsiteY4" fmla="*/ 132012 h 346899"/>
                <a:gd name="connsiteX5" fmla="*/ 334413 w 373834"/>
                <a:gd name="connsiteY5" fmla="*/ 80827 h 346899"/>
                <a:gd name="connsiteX6" fmla="*/ 247493 w 373834"/>
                <a:gd name="connsiteY6" fmla="*/ 37 h 346899"/>
                <a:gd name="connsiteX7" fmla="*/ 126637 w 373834"/>
                <a:gd name="connsiteY7" fmla="*/ 37 h 346899"/>
                <a:gd name="connsiteX8" fmla="*/ 106457 w 373834"/>
                <a:gd name="connsiteY8" fmla="*/ 1579 h 346899"/>
                <a:gd name="connsiteX9" fmla="*/ 39864 w 373834"/>
                <a:gd name="connsiteY9" fmla="*/ 80827 h 346899"/>
                <a:gd name="connsiteX10" fmla="*/ 39864 w 373834"/>
                <a:gd name="connsiteY10" fmla="*/ 110539 h 346899"/>
                <a:gd name="connsiteX11" fmla="*/ 50958 w 373834"/>
                <a:gd name="connsiteY11" fmla="*/ 122881 h 346899"/>
                <a:gd name="connsiteX12" fmla="*/ 97868 w 373834"/>
                <a:gd name="connsiteY12" fmla="*/ 122881 h 346899"/>
                <a:gd name="connsiteX13" fmla="*/ 108974 w 373834"/>
                <a:gd name="connsiteY13" fmla="*/ 110539 h 346899"/>
                <a:gd name="connsiteX14" fmla="*/ 108974 w 373834"/>
                <a:gd name="connsiteY14" fmla="*/ 91359 h 346899"/>
                <a:gd name="connsiteX15" fmla="*/ 139769 w 373834"/>
                <a:gd name="connsiteY15" fmla="*/ 63240 h 346899"/>
                <a:gd name="connsiteX16" fmla="*/ 234533 w 373834"/>
                <a:gd name="connsiteY16" fmla="*/ 63240 h 346899"/>
                <a:gd name="connsiteX17" fmla="*/ 265335 w 373834"/>
                <a:gd name="connsiteY17" fmla="*/ 91359 h 346899"/>
                <a:gd name="connsiteX18" fmla="*/ 265335 w 373834"/>
                <a:gd name="connsiteY18" fmla="*/ 121741 h 346899"/>
                <a:gd name="connsiteX19" fmla="*/ 234533 w 373834"/>
                <a:gd name="connsiteY19" fmla="*/ 149834 h 346899"/>
                <a:gd name="connsiteX20" fmla="*/ 250 w 373834"/>
                <a:gd name="connsiteY20" fmla="*/ 149834 h 346899"/>
                <a:gd name="connsiteX21" fmla="*/ 250 w 373834"/>
                <a:gd name="connsiteY21" fmla="*/ 212802 h 346899"/>
                <a:gd name="connsiteX22" fmla="*/ 39698 w 373834"/>
                <a:gd name="connsiteY22" fmla="*/ 212802 h 346899"/>
                <a:gd name="connsiteX23" fmla="*/ 39698 w 373834"/>
                <a:gd name="connsiteY23" fmla="*/ 223685 h 346899"/>
                <a:gd name="connsiteX24" fmla="*/ 174031 w 373834"/>
                <a:gd name="connsiteY24" fmla="*/ 346937 h 346899"/>
                <a:gd name="connsiteX25" fmla="*/ 374084 w 373834"/>
                <a:gd name="connsiteY25" fmla="*/ 346937 h 346899"/>
                <a:gd name="connsiteX26" fmla="*/ 374084 w 373834"/>
                <a:gd name="connsiteY26" fmla="*/ 283734 h 346899"/>
                <a:gd name="connsiteX27" fmla="*/ 173802 w 373834"/>
                <a:gd name="connsiteY27" fmla="*/ 283740 h 3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3834" h="346899">
                  <a:moveTo>
                    <a:pt x="173802" y="283740"/>
                  </a:moveTo>
                  <a:cubicBezTo>
                    <a:pt x="137985" y="283740"/>
                    <a:pt x="108846" y="256991"/>
                    <a:pt x="108846" y="223698"/>
                  </a:cubicBezTo>
                  <a:lnTo>
                    <a:pt x="108987" y="212802"/>
                  </a:lnTo>
                  <a:lnTo>
                    <a:pt x="247493" y="212802"/>
                  </a:lnTo>
                  <a:cubicBezTo>
                    <a:pt x="295429" y="212802"/>
                    <a:pt x="334413" y="176564"/>
                    <a:pt x="334413" y="132012"/>
                  </a:cubicBezTo>
                  <a:lnTo>
                    <a:pt x="334413" y="80827"/>
                  </a:lnTo>
                  <a:cubicBezTo>
                    <a:pt x="334413" y="36274"/>
                    <a:pt x="295429" y="37"/>
                    <a:pt x="247493" y="37"/>
                  </a:cubicBezTo>
                  <a:lnTo>
                    <a:pt x="126637" y="37"/>
                  </a:lnTo>
                  <a:cubicBezTo>
                    <a:pt x="119921" y="37"/>
                    <a:pt x="113135" y="101"/>
                    <a:pt x="106457" y="1579"/>
                  </a:cubicBezTo>
                  <a:cubicBezTo>
                    <a:pt x="67161" y="10302"/>
                    <a:pt x="39864" y="43290"/>
                    <a:pt x="39864" y="80827"/>
                  </a:cubicBezTo>
                  <a:lnTo>
                    <a:pt x="39864" y="110539"/>
                  </a:lnTo>
                  <a:cubicBezTo>
                    <a:pt x="39864" y="117338"/>
                    <a:pt x="44834" y="122881"/>
                    <a:pt x="50958" y="122881"/>
                  </a:cubicBezTo>
                  <a:lnTo>
                    <a:pt x="97868" y="122881"/>
                  </a:lnTo>
                  <a:cubicBezTo>
                    <a:pt x="103997" y="122881"/>
                    <a:pt x="108974" y="117338"/>
                    <a:pt x="108974" y="110539"/>
                  </a:cubicBezTo>
                  <a:lnTo>
                    <a:pt x="108974" y="91359"/>
                  </a:lnTo>
                  <a:cubicBezTo>
                    <a:pt x="108974" y="75856"/>
                    <a:pt x="122788" y="63240"/>
                    <a:pt x="139769" y="63240"/>
                  </a:cubicBezTo>
                  <a:lnTo>
                    <a:pt x="234533" y="63240"/>
                  </a:lnTo>
                  <a:cubicBezTo>
                    <a:pt x="251520" y="63240"/>
                    <a:pt x="265335" y="75856"/>
                    <a:pt x="265335" y="91359"/>
                  </a:cubicBezTo>
                  <a:lnTo>
                    <a:pt x="265335" y="121741"/>
                  </a:lnTo>
                  <a:cubicBezTo>
                    <a:pt x="265335" y="137231"/>
                    <a:pt x="251520" y="149834"/>
                    <a:pt x="234533" y="149834"/>
                  </a:cubicBezTo>
                  <a:lnTo>
                    <a:pt x="250" y="149834"/>
                  </a:lnTo>
                  <a:lnTo>
                    <a:pt x="250" y="212802"/>
                  </a:lnTo>
                  <a:lnTo>
                    <a:pt x="39698" y="212802"/>
                  </a:lnTo>
                  <a:lnTo>
                    <a:pt x="39698" y="223685"/>
                  </a:lnTo>
                  <a:cubicBezTo>
                    <a:pt x="39698" y="291871"/>
                    <a:pt x="100130" y="346937"/>
                    <a:pt x="174031" y="346937"/>
                  </a:cubicBezTo>
                  <a:lnTo>
                    <a:pt x="374084" y="346937"/>
                  </a:lnTo>
                  <a:lnTo>
                    <a:pt x="374084" y="283734"/>
                  </a:lnTo>
                  <a:lnTo>
                    <a:pt x="173802" y="283740"/>
                  </a:lnTo>
                  <a:close/>
                </a:path>
              </a:pathLst>
            </a:custGeom>
            <a:solidFill>
              <a:srgbClr val="96CD3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0266735-E994-4E7C-84F7-3430D095B16A}"/>
                </a:ext>
              </a:extLst>
            </p:cNvPr>
            <p:cNvSpPr/>
            <p:nvPr/>
          </p:nvSpPr>
          <p:spPr>
            <a:xfrm>
              <a:off x="513998" y="5991475"/>
              <a:ext cx="1716673" cy="346905"/>
            </a:xfrm>
            <a:custGeom>
              <a:avLst/>
              <a:gdLst>
                <a:gd name="connsiteX0" fmla="*/ 1386323 w 1716673"/>
                <a:gd name="connsiteY0" fmla="*/ 26425 h 346905"/>
                <a:gd name="connsiteX1" fmla="*/ 1386221 w 1716673"/>
                <a:gd name="connsiteY1" fmla="*/ 12407 h 346905"/>
                <a:gd name="connsiteX2" fmla="*/ 1375114 w 1716673"/>
                <a:gd name="connsiteY2" fmla="*/ 78 h 346905"/>
                <a:gd name="connsiteX3" fmla="*/ 1328351 w 1716673"/>
                <a:gd name="connsiteY3" fmla="*/ 78 h 346905"/>
                <a:gd name="connsiteX4" fmla="*/ 1317245 w 1716673"/>
                <a:gd name="connsiteY4" fmla="*/ 12407 h 346905"/>
                <a:gd name="connsiteX5" fmla="*/ 1317245 w 1716673"/>
                <a:gd name="connsiteY5" fmla="*/ 26425 h 346905"/>
                <a:gd name="connsiteX6" fmla="*/ 1317251 w 1716673"/>
                <a:gd name="connsiteY6" fmla="*/ 26425 h 346905"/>
                <a:gd name="connsiteX7" fmla="*/ 1317353 w 1716673"/>
                <a:gd name="connsiteY7" fmla="*/ 50976 h 346905"/>
                <a:gd name="connsiteX8" fmla="*/ 1328459 w 1716673"/>
                <a:gd name="connsiteY8" fmla="*/ 63306 h 346905"/>
                <a:gd name="connsiteX9" fmla="*/ 1375223 w 1716673"/>
                <a:gd name="connsiteY9" fmla="*/ 63306 h 346905"/>
                <a:gd name="connsiteX10" fmla="*/ 1386329 w 1716673"/>
                <a:gd name="connsiteY10" fmla="*/ 50976 h 346905"/>
                <a:gd name="connsiteX11" fmla="*/ 1386329 w 1716673"/>
                <a:gd name="connsiteY11" fmla="*/ 26425 h 346905"/>
                <a:gd name="connsiteX12" fmla="*/ 1386323 w 1716673"/>
                <a:gd name="connsiteY12" fmla="*/ 26425 h 346905"/>
                <a:gd name="connsiteX13" fmla="*/ 1386323 w 1716673"/>
                <a:gd name="connsiteY13" fmla="*/ 218602 h 346905"/>
                <a:gd name="connsiteX14" fmla="*/ 1386221 w 1716673"/>
                <a:gd name="connsiteY14" fmla="*/ 102640 h 346905"/>
                <a:gd name="connsiteX15" fmla="*/ 1375114 w 1716673"/>
                <a:gd name="connsiteY15" fmla="*/ 90310 h 346905"/>
                <a:gd name="connsiteX16" fmla="*/ 1328351 w 1716673"/>
                <a:gd name="connsiteY16" fmla="*/ 90310 h 346905"/>
                <a:gd name="connsiteX17" fmla="*/ 1317245 w 1716673"/>
                <a:gd name="connsiteY17" fmla="*/ 102640 h 346905"/>
                <a:gd name="connsiteX18" fmla="*/ 1317245 w 1716673"/>
                <a:gd name="connsiteY18" fmla="*/ 218602 h 346905"/>
                <a:gd name="connsiteX19" fmla="*/ 1317251 w 1716673"/>
                <a:gd name="connsiteY19" fmla="*/ 218602 h 346905"/>
                <a:gd name="connsiteX20" fmla="*/ 1317353 w 1716673"/>
                <a:gd name="connsiteY20" fmla="*/ 334558 h 346905"/>
                <a:gd name="connsiteX21" fmla="*/ 1328459 w 1716673"/>
                <a:gd name="connsiteY21" fmla="*/ 346888 h 346905"/>
                <a:gd name="connsiteX22" fmla="*/ 1375223 w 1716673"/>
                <a:gd name="connsiteY22" fmla="*/ 346888 h 346905"/>
                <a:gd name="connsiteX23" fmla="*/ 1386329 w 1716673"/>
                <a:gd name="connsiteY23" fmla="*/ 334558 h 346905"/>
                <a:gd name="connsiteX24" fmla="*/ 1386329 w 1716673"/>
                <a:gd name="connsiteY24" fmla="*/ 218602 h 346905"/>
                <a:gd name="connsiteX25" fmla="*/ 1386323 w 1716673"/>
                <a:gd name="connsiteY25" fmla="*/ 218602 h 346905"/>
                <a:gd name="connsiteX26" fmla="*/ 1151339 w 1716673"/>
                <a:gd name="connsiteY26" fmla="*/ 78 h 346905"/>
                <a:gd name="connsiteX27" fmla="*/ 1000796 w 1716673"/>
                <a:gd name="connsiteY27" fmla="*/ 78 h 346905"/>
                <a:gd name="connsiteX28" fmla="*/ 989683 w 1716673"/>
                <a:gd name="connsiteY28" fmla="*/ 12439 h 346905"/>
                <a:gd name="connsiteX29" fmla="*/ 989683 w 1716673"/>
                <a:gd name="connsiteY29" fmla="*/ 216448 h 346905"/>
                <a:gd name="connsiteX30" fmla="*/ 1000776 w 1716673"/>
                <a:gd name="connsiteY30" fmla="*/ 228791 h 346905"/>
                <a:gd name="connsiteX31" fmla="*/ 1047636 w 1716673"/>
                <a:gd name="connsiteY31" fmla="*/ 228791 h 346905"/>
                <a:gd name="connsiteX32" fmla="*/ 1058742 w 1716673"/>
                <a:gd name="connsiteY32" fmla="*/ 216448 h 346905"/>
                <a:gd name="connsiteX33" fmla="*/ 1058806 w 1716673"/>
                <a:gd name="connsiteY33" fmla="*/ 63274 h 346905"/>
                <a:gd name="connsiteX34" fmla="*/ 1143597 w 1716673"/>
                <a:gd name="connsiteY34" fmla="*/ 63306 h 346905"/>
                <a:gd name="connsiteX35" fmla="*/ 1208559 w 1716673"/>
                <a:gd name="connsiteY35" fmla="*/ 123731 h 346905"/>
                <a:gd name="connsiteX36" fmla="*/ 1208559 w 1716673"/>
                <a:gd name="connsiteY36" fmla="*/ 235124 h 346905"/>
                <a:gd name="connsiteX37" fmla="*/ 1143597 w 1716673"/>
                <a:gd name="connsiteY37" fmla="*/ 283634 h 346905"/>
                <a:gd name="connsiteX38" fmla="*/ 989683 w 1716673"/>
                <a:gd name="connsiteY38" fmla="*/ 283793 h 346905"/>
                <a:gd name="connsiteX39" fmla="*/ 989683 w 1716673"/>
                <a:gd name="connsiteY39" fmla="*/ 346983 h 346905"/>
                <a:gd name="connsiteX40" fmla="*/ 1143597 w 1716673"/>
                <a:gd name="connsiteY40" fmla="*/ 346888 h 346905"/>
                <a:gd name="connsiteX41" fmla="*/ 1277624 w 1716673"/>
                <a:gd name="connsiteY41" fmla="*/ 235124 h 346905"/>
                <a:gd name="connsiteX42" fmla="*/ 1277624 w 1716673"/>
                <a:gd name="connsiteY42" fmla="*/ 123004 h 346905"/>
                <a:gd name="connsiteX43" fmla="*/ 1151339 w 1716673"/>
                <a:gd name="connsiteY43" fmla="*/ 78 h 346905"/>
                <a:gd name="connsiteX44" fmla="*/ 1717026 w 1716673"/>
                <a:gd name="connsiteY44" fmla="*/ 227440 h 346905"/>
                <a:gd name="connsiteX45" fmla="*/ 1716694 w 1716673"/>
                <a:gd name="connsiteY45" fmla="*/ 217608 h 346905"/>
                <a:gd name="connsiteX46" fmla="*/ 1631712 w 1716673"/>
                <a:gd name="connsiteY46" fmla="*/ 149881 h 346905"/>
                <a:gd name="connsiteX47" fmla="*/ 1527881 w 1716673"/>
                <a:gd name="connsiteY47" fmla="*/ 149881 h 346905"/>
                <a:gd name="connsiteX48" fmla="*/ 1525218 w 1716673"/>
                <a:gd name="connsiteY48" fmla="*/ 149875 h 346905"/>
                <a:gd name="connsiteX49" fmla="*/ 1495066 w 1716673"/>
                <a:gd name="connsiteY49" fmla="*/ 117040 h 346905"/>
                <a:gd name="connsiteX50" fmla="*/ 1495168 w 1716673"/>
                <a:gd name="connsiteY50" fmla="*/ 93477 h 346905"/>
                <a:gd name="connsiteX51" fmla="*/ 1528002 w 1716673"/>
                <a:gd name="connsiteY51" fmla="*/ 63331 h 346905"/>
                <a:gd name="connsiteX52" fmla="*/ 1568980 w 1716673"/>
                <a:gd name="connsiteY52" fmla="*/ 63331 h 346905"/>
                <a:gd name="connsiteX53" fmla="*/ 1569382 w 1716673"/>
                <a:gd name="connsiteY53" fmla="*/ 63344 h 346905"/>
                <a:gd name="connsiteX54" fmla="*/ 1672932 w 1716673"/>
                <a:gd name="connsiteY54" fmla="*/ 63344 h 346905"/>
                <a:gd name="connsiteX55" fmla="*/ 1684599 w 1716673"/>
                <a:gd name="connsiteY55" fmla="*/ 55666 h 346905"/>
                <a:gd name="connsiteX56" fmla="*/ 1685261 w 1716673"/>
                <a:gd name="connsiteY56" fmla="*/ 52238 h 346905"/>
                <a:gd name="connsiteX57" fmla="*/ 1685261 w 1716673"/>
                <a:gd name="connsiteY57" fmla="*/ 11184 h 346905"/>
                <a:gd name="connsiteX58" fmla="*/ 1672932 w 1716673"/>
                <a:gd name="connsiteY58" fmla="*/ 90 h 346905"/>
                <a:gd name="connsiteX59" fmla="*/ 1511391 w 1716673"/>
                <a:gd name="connsiteY59" fmla="*/ 109 h 346905"/>
                <a:gd name="connsiteX60" fmla="*/ 1425943 w 1716673"/>
                <a:gd name="connsiteY60" fmla="*/ 78841 h 346905"/>
                <a:gd name="connsiteX61" fmla="*/ 1425950 w 1716673"/>
                <a:gd name="connsiteY61" fmla="*/ 127955 h 346905"/>
                <a:gd name="connsiteX62" fmla="*/ 1504707 w 1716673"/>
                <a:gd name="connsiteY62" fmla="*/ 212855 h 346905"/>
                <a:gd name="connsiteX63" fmla="*/ 1617904 w 1716673"/>
                <a:gd name="connsiteY63" fmla="*/ 212855 h 346905"/>
                <a:gd name="connsiteX64" fmla="*/ 1647896 w 1716673"/>
                <a:gd name="connsiteY64" fmla="*/ 245695 h 346905"/>
                <a:gd name="connsiteX65" fmla="*/ 1647896 w 1716673"/>
                <a:gd name="connsiteY65" fmla="*/ 253571 h 346905"/>
                <a:gd name="connsiteX66" fmla="*/ 1615221 w 1716673"/>
                <a:gd name="connsiteY66" fmla="*/ 283710 h 346905"/>
                <a:gd name="connsiteX67" fmla="*/ 1438279 w 1716673"/>
                <a:gd name="connsiteY67" fmla="*/ 283710 h 346905"/>
                <a:gd name="connsiteX68" fmla="*/ 1426625 w 1716673"/>
                <a:gd name="connsiteY68" fmla="*/ 291344 h 346905"/>
                <a:gd name="connsiteX69" fmla="*/ 1425937 w 1716673"/>
                <a:gd name="connsiteY69" fmla="*/ 294804 h 346905"/>
                <a:gd name="connsiteX70" fmla="*/ 1425937 w 1716673"/>
                <a:gd name="connsiteY70" fmla="*/ 335858 h 346905"/>
                <a:gd name="connsiteX71" fmla="*/ 1438279 w 1716673"/>
                <a:gd name="connsiteY71" fmla="*/ 346964 h 346905"/>
                <a:gd name="connsiteX72" fmla="*/ 1583113 w 1716673"/>
                <a:gd name="connsiteY72" fmla="*/ 346964 h 346905"/>
                <a:gd name="connsiteX73" fmla="*/ 1632241 w 1716673"/>
                <a:gd name="connsiteY73" fmla="*/ 346939 h 346905"/>
                <a:gd name="connsiteX74" fmla="*/ 1717026 w 1716673"/>
                <a:gd name="connsiteY74" fmla="*/ 268169 h 346905"/>
                <a:gd name="connsiteX75" fmla="*/ 1717026 w 1716673"/>
                <a:gd name="connsiteY75" fmla="*/ 227440 h 346905"/>
                <a:gd name="connsiteX76" fmla="*/ 94179 w 1716673"/>
                <a:gd name="connsiteY76" fmla="*/ 63306 h 346905"/>
                <a:gd name="connsiteX77" fmla="*/ 276199 w 1716673"/>
                <a:gd name="connsiteY77" fmla="*/ 63306 h 346905"/>
                <a:gd name="connsiteX78" fmla="*/ 288293 w 1716673"/>
                <a:gd name="connsiteY78" fmla="*/ 52423 h 346905"/>
                <a:gd name="connsiteX79" fmla="*/ 288293 w 1716673"/>
                <a:gd name="connsiteY79" fmla="*/ 10999 h 346905"/>
                <a:gd name="connsiteX80" fmla="*/ 276199 w 1716673"/>
                <a:gd name="connsiteY80" fmla="*/ 78 h 346905"/>
                <a:gd name="connsiteX81" fmla="*/ 92911 w 1716673"/>
                <a:gd name="connsiteY81" fmla="*/ 78 h 346905"/>
                <a:gd name="connsiteX82" fmla="*/ 352 w 1716673"/>
                <a:gd name="connsiteY82" fmla="*/ 85346 h 346905"/>
                <a:gd name="connsiteX83" fmla="*/ 352 w 1716673"/>
                <a:gd name="connsiteY83" fmla="*/ 261721 h 346905"/>
                <a:gd name="connsiteX84" fmla="*/ 92911 w 1716673"/>
                <a:gd name="connsiteY84" fmla="*/ 346983 h 346905"/>
                <a:gd name="connsiteX85" fmla="*/ 276199 w 1716673"/>
                <a:gd name="connsiteY85" fmla="*/ 346983 h 346905"/>
                <a:gd name="connsiteX86" fmla="*/ 288293 w 1716673"/>
                <a:gd name="connsiteY86" fmla="*/ 336094 h 346905"/>
                <a:gd name="connsiteX87" fmla="*/ 288293 w 1716673"/>
                <a:gd name="connsiteY87" fmla="*/ 294670 h 346905"/>
                <a:gd name="connsiteX88" fmla="*/ 276199 w 1716673"/>
                <a:gd name="connsiteY88" fmla="*/ 283793 h 346905"/>
                <a:gd name="connsiteX89" fmla="*/ 94179 w 1716673"/>
                <a:gd name="connsiteY89" fmla="*/ 283793 h 346905"/>
                <a:gd name="connsiteX90" fmla="*/ 69475 w 1716673"/>
                <a:gd name="connsiteY90" fmla="*/ 260631 h 346905"/>
                <a:gd name="connsiteX91" fmla="*/ 69475 w 1716673"/>
                <a:gd name="connsiteY91" fmla="*/ 212230 h 346905"/>
                <a:gd name="connsiteX92" fmla="*/ 178333 w 1716673"/>
                <a:gd name="connsiteY92" fmla="*/ 212230 h 346905"/>
                <a:gd name="connsiteX93" fmla="*/ 190420 w 1716673"/>
                <a:gd name="connsiteY93" fmla="*/ 201334 h 346905"/>
                <a:gd name="connsiteX94" fmla="*/ 190420 w 1716673"/>
                <a:gd name="connsiteY94" fmla="*/ 160790 h 346905"/>
                <a:gd name="connsiteX95" fmla="*/ 178333 w 1716673"/>
                <a:gd name="connsiteY95" fmla="*/ 149881 h 346905"/>
                <a:gd name="connsiteX96" fmla="*/ 69475 w 1716673"/>
                <a:gd name="connsiteY96" fmla="*/ 149881 h 346905"/>
                <a:gd name="connsiteX97" fmla="*/ 69475 w 1716673"/>
                <a:gd name="connsiteY97" fmla="*/ 86481 h 346905"/>
                <a:gd name="connsiteX98" fmla="*/ 94179 w 1716673"/>
                <a:gd name="connsiteY98" fmla="*/ 63306 h 346905"/>
                <a:gd name="connsiteX99" fmla="*/ 397068 w 1716673"/>
                <a:gd name="connsiteY99" fmla="*/ 63312 h 346905"/>
                <a:gd name="connsiteX100" fmla="*/ 397068 w 1716673"/>
                <a:gd name="connsiteY100" fmla="*/ 334647 h 346905"/>
                <a:gd name="connsiteX101" fmla="*/ 385943 w 1716673"/>
                <a:gd name="connsiteY101" fmla="*/ 346977 h 346905"/>
                <a:gd name="connsiteX102" fmla="*/ 339026 w 1716673"/>
                <a:gd name="connsiteY102" fmla="*/ 346977 h 346905"/>
                <a:gd name="connsiteX103" fmla="*/ 327914 w 1716673"/>
                <a:gd name="connsiteY103" fmla="*/ 334647 h 346905"/>
                <a:gd name="connsiteX104" fmla="*/ 327914 w 1716673"/>
                <a:gd name="connsiteY104" fmla="*/ 12439 h 346905"/>
                <a:gd name="connsiteX105" fmla="*/ 339026 w 1716673"/>
                <a:gd name="connsiteY105" fmla="*/ 90 h 346905"/>
                <a:gd name="connsiteX106" fmla="*/ 481840 w 1716673"/>
                <a:gd name="connsiteY106" fmla="*/ 90 h 346905"/>
                <a:gd name="connsiteX107" fmla="*/ 615855 w 1716673"/>
                <a:gd name="connsiteY107" fmla="*/ 123756 h 346905"/>
                <a:gd name="connsiteX108" fmla="*/ 615855 w 1716673"/>
                <a:gd name="connsiteY108" fmla="*/ 335883 h 346905"/>
                <a:gd name="connsiteX109" fmla="*/ 603519 w 1716673"/>
                <a:gd name="connsiteY109" fmla="*/ 346977 h 346905"/>
                <a:gd name="connsiteX110" fmla="*/ 559119 w 1716673"/>
                <a:gd name="connsiteY110" fmla="*/ 346977 h 346905"/>
                <a:gd name="connsiteX111" fmla="*/ 546789 w 1716673"/>
                <a:gd name="connsiteY111" fmla="*/ 335883 h 346905"/>
                <a:gd name="connsiteX112" fmla="*/ 546789 w 1716673"/>
                <a:gd name="connsiteY112" fmla="*/ 123756 h 346905"/>
                <a:gd name="connsiteX113" fmla="*/ 481840 w 1716673"/>
                <a:gd name="connsiteY113" fmla="*/ 63344 h 346905"/>
                <a:gd name="connsiteX114" fmla="*/ 397068 w 1716673"/>
                <a:gd name="connsiteY114" fmla="*/ 63312 h 3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16673" h="346905">
                  <a:moveTo>
                    <a:pt x="1386323" y="26425"/>
                  </a:moveTo>
                  <a:lnTo>
                    <a:pt x="1386221" y="12407"/>
                  </a:lnTo>
                  <a:cubicBezTo>
                    <a:pt x="1386221" y="5608"/>
                    <a:pt x="1381238" y="78"/>
                    <a:pt x="1375114" y="78"/>
                  </a:cubicBezTo>
                  <a:lnTo>
                    <a:pt x="1328351" y="78"/>
                  </a:lnTo>
                  <a:cubicBezTo>
                    <a:pt x="1322234" y="78"/>
                    <a:pt x="1317245" y="5608"/>
                    <a:pt x="1317245" y="12407"/>
                  </a:cubicBezTo>
                  <a:lnTo>
                    <a:pt x="1317245" y="26425"/>
                  </a:lnTo>
                  <a:lnTo>
                    <a:pt x="1317251" y="26425"/>
                  </a:lnTo>
                  <a:lnTo>
                    <a:pt x="1317353" y="50976"/>
                  </a:lnTo>
                  <a:cubicBezTo>
                    <a:pt x="1317353" y="57775"/>
                    <a:pt x="1322329" y="63306"/>
                    <a:pt x="1328459" y="63306"/>
                  </a:cubicBezTo>
                  <a:lnTo>
                    <a:pt x="1375223" y="63306"/>
                  </a:lnTo>
                  <a:cubicBezTo>
                    <a:pt x="1381340" y="63306"/>
                    <a:pt x="1386329" y="57775"/>
                    <a:pt x="1386329" y="50976"/>
                  </a:cubicBezTo>
                  <a:lnTo>
                    <a:pt x="1386329" y="26425"/>
                  </a:lnTo>
                  <a:lnTo>
                    <a:pt x="1386323" y="26425"/>
                  </a:lnTo>
                  <a:close/>
                  <a:moveTo>
                    <a:pt x="1386323" y="218602"/>
                  </a:moveTo>
                  <a:lnTo>
                    <a:pt x="1386221" y="102640"/>
                  </a:lnTo>
                  <a:cubicBezTo>
                    <a:pt x="1386221" y="95835"/>
                    <a:pt x="1381238" y="90310"/>
                    <a:pt x="1375114" y="90310"/>
                  </a:cubicBezTo>
                  <a:lnTo>
                    <a:pt x="1328351" y="90310"/>
                  </a:lnTo>
                  <a:cubicBezTo>
                    <a:pt x="1322234" y="90310"/>
                    <a:pt x="1317245" y="95835"/>
                    <a:pt x="1317245" y="102640"/>
                  </a:cubicBezTo>
                  <a:lnTo>
                    <a:pt x="1317245" y="218602"/>
                  </a:lnTo>
                  <a:lnTo>
                    <a:pt x="1317251" y="218602"/>
                  </a:lnTo>
                  <a:lnTo>
                    <a:pt x="1317353" y="334558"/>
                  </a:lnTo>
                  <a:cubicBezTo>
                    <a:pt x="1317353" y="341357"/>
                    <a:pt x="1322329" y="346888"/>
                    <a:pt x="1328459" y="346888"/>
                  </a:cubicBezTo>
                  <a:lnTo>
                    <a:pt x="1375223" y="346888"/>
                  </a:lnTo>
                  <a:cubicBezTo>
                    <a:pt x="1381340" y="346888"/>
                    <a:pt x="1386329" y="341357"/>
                    <a:pt x="1386329" y="334558"/>
                  </a:cubicBezTo>
                  <a:lnTo>
                    <a:pt x="1386329" y="218602"/>
                  </a:lnTo>
                  <a:lnTo>
                    <a:pt x="1386323" y="218602"/>
                  </a:lnTo>
                  <a:close/>
                  <a:moveTo>
                    <a:pt x="1151339" y="78"/>
                  </a:moveTo>
                  <a:lnTo>
                    <a:pt x="1000796" y="78"/>
                  </a:lnTo>
                  <a:cubicBezTo>
                    <a:pt x="994666" y="78"/>
                    <a:pt x="989683" y="5627"/>
                    <a:pt x="989683" y="12439"/>
                  </a:cubicBezTo>
                  <a:lnTo>
                    <a:pt x="989683" y="216448"/>
                  </a:lnTo>
                  <a:cubicBezTo>
                    <a:pt x="989683" y="223260"/>
                    <a:pt x="994659" y="228791"/>
                    <a:pt x="1000776" y="228791"/>
                  </a:cubicBezTo>
                  <a:lnTo>
                    <a:pt x="1047636" y="228791"/>
                  </a:lnTo>
                  <a:cubicBezTo>
                    <a:pt x="1053765" y="228791"/>
                    <a:pt x="1058742" y="223260"/>
                    <a:pt x="1058742" y="216448"/>
                  </a:cubicBezTo>
                  <a:lnTo>
                    <a:pt x="1058806" y="63274"/>
                  </a:lnTo>
                  <a:lnTo>
                    <a:pt x="1143597" y="63306"/>
                  </a:lnTo>
                  <a:cubicBezTo>
                    <a:pt x="1179420" y="63306"/>
                    <a:pt x="1208559" y="90412"/>
                    <a:pt x="1208559" y="123731"/>
                  </a:cubicBezTo>
                  <a:lnTo>
                    <a:pt x="1208559" y="235124"/>
                  </a:lnTo>
                  <a:cubicBezTo>
                    <a:pt x="1208559" y="268430"/>
                    <a:pt x="1179420" y="283634"/>
                    <a:pt x="1143597" y="283634"/>
                  </a:cubicBezTo>
                  <a:lnTo>
                    <a:pt x="989683" y="283793"/>
                  </a:lnTo>
                  <a:lnTo>
                    <a:pt x="989683" y="346983"/>
                  </a:lnTo>
                  <a:lnTo>
                    <a:pt x="1143597" y="346888"/>
                  </a:lnTo>
                  <a:cubicBezTo>
                    <a:pt x="1217498" y="346888"/>
                    <a:pt x="1277624" y="303310"/>
                    <a:pt x="1277624" y="235124"/>
                  </a:cubicBezTo>
                  <a:lnTo>
                    <a:pt x="1277624" y="123004"/>
                  </a:lnTo>
                  <a:cubicBezTo>
                    <a:pt x="1277624" y="57578"/>
                    <a:pt x="1222730" y="78"/>
                    <a:pt x="1151339" y="78"/>
                  </a:cubicBezTo>
                  <a:moveTo>
                    <a:pt x="1717026" y="227440"/>
                  </a:moveTo>
                  <a:cubicBezTo>
                    <a:pt x="1717026" y="224305"/>
                    <a:pt x="1717000" y="221094"/>
                    <a:pt x="1716694" y="217608"/>
                  </a:cubicBezTo>
                  <a:cubicBezTo>
                    <a:pt x="1713285" y="179077"/>
                    <a:pt x="1673575" y="149881"/>
                    <a:pt x="1631712" y="149881"/>
                  </a:cubicBezTo>
                  <a:lnTo>
                    <a:pt x="1527881" y="149881"/>
                  </a:lnTo>
                  <a:lnTo>
                    <a:pt x="1525218" y="149875"/>
                  </a:lnTo>
                  <a:cubicBezTo>
                    <a:pt x="1508587" y="149875"/>
                    <a:pt x="1495066" y="135137"/>
                    <a:pt x="1495066" y="117040"/>
                  </a:cubicBezTo>
                  <a:lnTo>
                    <a:pt x="1495168" y="93477"/>
                  </a:lnTo>
                  <a:cubicBezTo>
                    <a:pt x="1495168" y="76859"/>
                    <a:pt x="1509900" y="63331"/>
                    <a:pt x="1528002" y="63331"/>
                  </a:cubicBezTo>
                  <a:lnTo>
                    <a:pt x="1568980" y="63331"/>
                  </a:lnTo>
                  <a:lnTo>
                    <a:pt x="1569382" y="63344"/>
                  </a:lnTo>
                  <a:lnTo>
                    <a:pt x="1672932" y="63344"/>
                  </a:lnTo>
                  <a:cubicBezTo>
                    <a:pt x="1678227" y="63344"/>
                    <a:pt x="1682917" y="60260"/>
                    <a:pt x="1684599" y="55666"/>
                  </a:cubicBezTo>
                  <a:cubicBezTo>
                    <a:pt x="1685045" y="54443"/>
                    <a:pt x="1685261" y="53321"/>
                    <a:pt x="1685261" y="52238"/>
                  </a:cubicBezTo>
                  <a:lnTo>
                    <a:pt x="1685261" y="11184"/>
                  </a:lnTo>
                  <a:cubicBezTo>
                    <a:pt x="1685261" y="5054"/>
                    <a:pt x="1679731" y="90"/>
                    <a:pt x="1672932" y="90"/>
                  </a:cubicBezTo>
                  <a:lnTo>
                    <a:pt x="1511391" y="109"/>
                  </a:lnTo>
                  <a:cubicBezTo>
                    <a:pt x="1464583" y="109"/>
                    <a:pt x="1425943" y="35442"/>
                    <a:pt x="1425943" y="78841"/>
                  </a:cubicBezTo>
                  <a:lnTo>
                    <a:pt x="1425950" y="127955"/>
                  </a:lnTo>
                  <a:cubicBezTo>
                    <a:pt x="1425950" y="174770"/>
                    <a:pt x="1461276" y="212855"/>
                    <a:pt x="1504707" y="212855"/>
                  </a:cubicBezTo>
                  <a:lnTo>
                    <a:pt x="1617904" y="212855"/>
                  </a:lnTo>
                  <a:cubicBezTo>
                    <a:pt x="1634522" y="212855"/>
                    <a:pt x="1647896" y="227587"/>
                    <a:pt x="1647896" y="245695"/>
                  </a:cubicBezTo>
                  <a:lnTo>
                    <a:pt x="1647896" y="253571"/>
                  </a:lnTo>
                  <a:cubicBezTo>
                    <a:pt x="1647896" y="270195"/>
                    <a:pt x="1633324" y="283710"/>
                    <a:pt x="1615221" y="283710"/>
                  </a:cubicBezTo>
                  <a:lnTo>
                    <a:pt x="1438279" y="283710"/>
                  </a:lnTo>
                  <a:cubicBezTo>
                    <a:pt x="1432978" y="283710"/>
                    <a:pt x="1428288" y="286775"/>
                    <a:pt x="1426625" y="291344"/>
                  </a:cubicBezTo>
                  <a:cubicBezTo>
                    <a:pt x="1426160" y="292593"/>
                    <a:pt x="1425937" y="293727"/>
                    <a:pt x="1425937" y="294804"/>
                  </a:cubicBezTo>
                  <a:lnTo>
                    <a:pt x="1425937" y="335858"/>
                  </a:lnTo>
                  <a:cubicBezTo>
                    <a:pt x="1425937" y="341981"/>
                    <a:pt x="1431474" y="346964"/>
                    <a:pt x="1438279" y="346964"/>
                  </a:cubicBezTo>
                  <a:lnTo>
                    <a:pt x="1583113" y="346964"/>
                  </a:lnTo>
                  <a:lnTo>
                    <a:pt x="1632241" y="346939"/>
                  </a:lnTo>
                  <a:cubicBezTo>
                    <a:pt x="1679036" y="346939"/>
                    <a:pt x="1717026" y="311613"/>
                    <a:pt x="1717026" y="268169"/>
                  </a:cubicBezTo>
                  <a:lnTo>
                    <a:pt x="1717026" y="227440"/>
                  </a:lnTo>
                  <a:close/>
                  <a:moveTo>
                    <a:pt x="94179" y="63306"/>
                  </a:moveTo>
                  <a:lnTo>
                    <a:pt x="276199" y="63306"/>
                  </a:lnTo>
                  <a:cubicBezTo>
                    <a:pt x="282864" y="63306"/>
                    <a:pt x="288293" y="58425"/>
                    <a:pt x="288293" y="52423"/>
                  </a:cubicBezTo>
                  <a:lnTo>
                    <a:pt x="288293" y="10999"/>
                  </a:lnTo>
                  <a:cubicBezTo>
                    <a:pt x="288293" y="4984"/>
                    <a:pt x="283119" y="78"/>
                    <a:pt x="276199" y="78"/>
                  </a:cubicBezTo>
                  <a:lnTo>
                    <a:pt x="92911" y="78"/>
                  </a:lnTo>
                  <a:cubicBezTo>
                    <a:pt x="41878" y="78"/>
                    <a:pt x="352" y="38283"/>
                    <a:pt x="352" y="85346"/>
                  </a:cubicBezTo>
                  <a:lnTo>
                    <a:pt x="352" y="261721"/>
                  </a:lnTo>
                  <a:cubicBezTo>
                    <a:pt x="352" y="308765"/>
                    <a:pt x="41878" y="346983"/>
                    <a:pt x="92911" y="346983"/>
                  </a:cubicBezTo>
                  <a:lnTo>
                    <a:pt x="276199" y="346983"/>
                  </a:lnTo>
                  <a:cubicBezTo>
                    <a:pt x="282864" y="346983"/>
                    <a:pt x="288293" y="342096"/>
                    <a:pt x="288293" y="336094"/>
                  </a:cubicBezTo>
                  <a:lnTo>
                    <a:pt x="288293" y="294670"/>
                  </a:lnTo>
                  <a:cubicBezTo>
                    <a:pt x="288293" y="288668"/>
                    <a:pt x="282864" y="283793"/>
                    <a:pt x="276199" y="283793"/>
                  </a:cubicBezTo>
                  <a:lnTo>
                    <a:pt x="94179" y="283793"/>
                  </a:lnTo>
                  <a:cubicBezTo>
                    <a:pt x="80791" y="283793"/>
                    <a:pt x="69475" y="273184"/>
                    <a:pt x="69475" y="260631"/>
                  </a:cubicBezTo>
                  <a:lnTo>
                    <a:pt x="69475" y="212230"/>
                  </a:lnTo>
                  <a:lnTo>
                    <a:pt x="178333" y="212230"/>
                  </a:lnTo>
                  <a:cubicBezTo>
                    <a:pt x="184998" y="212230"/>
                    <a:pt x="190420" y="207337"/>
                    <a:pt x="190420" y="201334"/>
                  </a:cubicBezTo>
                  <a:lnTo>
                    <a:pt x="190420" y="160790"/>
                  </a:lnTo>
                  <a:cubicBezTo>
                    <a:pt x="190420" y="154775"/>
                    <a:pt x="184998" y="149881"/>
                    <a:pt x="178333" y="149881"/>
                  </a:cubicBezTo>
                  <a:lnTo>
                    <a:pt x="69475" y="149881"/>
                  </a:lnTo>
                  <a:lnTo>
                    <a:pt x="69475" y="86481"/>
                  </a:lnTo>
                  <a:cubicBezTo>
                    <a:pt x="69475" y="73915"/>
                    <a:pt x="80791" y="63306"/>
                    <a:pt x="94179" y="63306"/>
                  </a:cubicBezTo>
                  <a:moveTo>
                    <a:pt x="397068" y="63312"/>
                  </a:moveTo>
                  <a:lnTo>
                    <a:pt x="397068" y="334647"/>
                  </a:lnTo>
                  <a:cubicBezTo>
                    <a:pt x="397068" y="341446"/>
                    <a:pt x="392073" y="346977"/>
                    <a:pt x="385943" y="346977"/>
                  </a:cubicBezTo>
                  <a:lnTo>
                    <a:pt x="339026" y="346977"/>
                  </a:lnTo>
                  <a:cubicBezTo>
                    <a:pt x="332897" y="346977"/>
                    <a:pt x="327914" y="341446"/>
                    <a:pt x="327914" y="334647"/>
                  </a:cubicBezTo>
                  <a:lnTo>
                    <a:pt x="327914" y="12439"/>
                  </a:lnTo>
                  <a:cubicBezTo>
                    <a:pt x="327914" y="5627"/>
                    <a:pt x="332897" y="90"/>
                    <a:pt x="339026" y="90"/>
                  </a:cubicBezTo>
                  <a:lnTo>
                    <a:pt x="481840" y="90"/>
                  </a:lnTo>
                  <a:cubicBezTo>
                    <a:pt x="555736" y="90"/>
                    <a:pt x="615855" y="55558"/>
                    <a:pt x="615855" y="123756"/>
                  </a:cubicBezTo>
                  <a:lnTo>
                    <a:pt x="615855" y="335883"/>
                  </a:lnTo>
                  <a:cubicBezTo>
                    <a:pt x="615855" y="342007"/>
                    <a:pt x="610324" y="346977"/>
                    <a:pt x="603519" y="346977"/>
                  </a:cubicBezTo>
                  <a:lnTo>
                    <a:pt x="559119" y="346977"/>
                  </a:lnTo>
                  <a:cubicBezTo>
                    <a:pt x="552320" y="346977"/>
                    <a:pt x="546789" y="342007"/>
                    <a:pt x="546789" y="335883"/>
                  </a:cubicBezTo>
                  <a:lnTo>
                    <a:pt x="546789" y="123756"/>
                  </a:lnTo>
                  <a:cubicBezTo>
                    <a:pt x="546789" y="90450"/>
                    <a:pt x="517657" y="63344"/>
                    <a:pt x="481840" y="63344"/>
                  </a:cubicBezTo>
                  <a:lnTo>
                    <a:pt x="397068" y="63312"/>
                  </a:lnTo>
                  <a:close/>
                </a:path>
              </a:pathLst>
            </a:custGeom>
            <a:solidFill>
              <a:schemeClr val="tx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B6F8A9-9A1E-478A-8B80-2A55B884E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58786" y="6168695"/>
            <a:ext cx="2636837" cy="207749"/>
          </a:xfrm>
        </p:spPr>
        <p:txBody>
          <a:bodyPr/>
          <a:lstStyle>
            <a:lvl1pPr algn="r">
              <a:defRPr sz="1500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pPr lvl="0"/>
            <a:r>
              <a:rPr lang="fr-FR"/>
              <a:t>00 / 00 / 2021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8B49D24-AAE8-4F13-AFEA-073C45BC5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702273"/>
            <a:ext cx="12192000" cy="17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6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BECFC6-BD6E-48C1-8316-E77029C3E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1416" y="1"/>
            <a:ext cx="4490583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1B44EE4-3310-4F01-B01F-7EF3CB5AB6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248" y="1219183"/>
            <a:ext cx="7320632" cy="2110578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6B3D307-BACE-4719-B90F-E143C5937A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248" y="4009210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8" name="Espace réservé du graphique SmartArt 11">
            <a:extLst>
              <a:ext uri="{FF2B5EF4-FFF2-40B4-BE49-F238E27FC236}">
                <a16:creationId xmlns:a16="http://schemas.microsoft.com/office/drawing/2014/main" id="{B796FD99-BC03-492C-B455-F334B00DF92E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520922" y="3589627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2567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557F0E-5907-4AEC-AAA2-E6F105EC1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385" y="0"/>
            <a:ext cx="5447616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BCA3319-61D0-45B6-B980-D8E01B7C9D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248" y="1219183"/>
            <a:ext cx="7320632" cy="2110578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92F4D6C-45D2-448F-89AD-76DAFD632A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248" y="4009210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3" name="Espace réservé du graphique SmartArt 11">
            <a:extLst>
              <a:ext uri="{FF2B5EF4-FFF2-40B4-BE49-F238E27FC236}">
                <a16:creationId xmlns:a16="http://schemas.microsoft.com/office/drawing/2014/main" id="{88EFF02B-90FE-4510-804C-21DDCC629A10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520922" y="3589627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1909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4A44D0-AF6B-4693-BA78-E8A706C558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540" y="0"/>
            <a:ext cx="5245105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215E934-17E5-42BF-9D34-ED89C3CD5F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248" y="1219183"/>
            <a:ext cx="7320632" cy="2110578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201E54-7660-48D7-8482-76F22082BB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248" y="4009210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3" name="Espace réservé du graphique SmartArt 11">
            <a:extLst>
              <a:ext uri="{FF2B5EF4-FFF2-40B4-BE49-F238E27FC236}">
                <a16:creationId xmlns:a16="http://schemas.microsoft.com/office/drawing/2014/main" id="{ED229EA9-F65F-4AD5-9499-621F09860557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520922" y="3589627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4860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dirty="0" smtClean="0"/>
              <a:t>Stratégie Open Data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1" y="488357"/>
            <a:ext cx="11175540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/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91" y="1620838"/>
            <a:ext cx="7298059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7968818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 userDrawn="1">
          <p15:clr>
            <a:srgbClr val="FBAE40"/>
          </p15:clr>
        </p15:guide>
        <p15:guide id="2" orient="horz" pos="1275" userDrawn="1">
          <p15:clr>
            <a:srgbClr val="FBAE40"/>
          </p15:clr>
        </p15:guide>
        <p15:guide id="3" orient="horz" pos="338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/>
              <a:t>Sujet du document</a:t>
            </a:r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1" y="488357"/>
            <a:ext cx="11175540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/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391" y="1629520"/>
            <a:ext cx="11175540" cy="45274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924848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846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814008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ibliothèqu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6B4ABD2-FBF6-4BF2-B3F2-0D44186C8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55ECD5B-8E6C-45A0-8A31-A0C07D634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/>
              <a:t>Sujet du document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CC44EE-C463-4925-8804-D118C68F3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160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447" y="453112"/>
            <a:ext cx="6778865" cy="4847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848" y="2094966"/>
            <a:ext cx="10515600" cy="10668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 dirty="0"/>
              <a:t>Lorem</a:t>
            </a:r>
          </a:p>
          <a:p>
            <a:pPr lvl="1"/>
            <a:r>
              <a:rPr lang="fr-FR" dirty="0"/>
              <a:t>Lorem niveau</a:t>
            </a:r>
          </a:p>
          <a:p>
            <a:pPr lvl="2"/>
            <a:r>
              <a:rPr lang="fr-FR" dirty="0"/>
              <a:t>Lorem niveau</a:t>
            </a:r>
          </a:p>
          <a:p>
            <a:pPr lvl="3"/>
            <a:r>
              <a:rPr lang="fr-FR" dirty="0"/>
              <a:t>Lorem me niveau</a:t>
            </a:r>
          </a:p>
          <a:p>
            <a:pPr lvl="4"/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endParaRPr lang="en-US" dirty="0"/>
          </a:p>
          <a:p>
            <a:pPr lvl="5"/>
            <a:r>
              <a:rPr lang="en-US" dirty="0"/>
              <a:t>Lorem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125" y="6514469"/>
            <a:ext cx="3067051" cy="154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r>
              <a:rPr lang="fr-FR"/>
              <a:t>Document confidentiel - ne pas diffuser                          00 / 00 /2021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6384" y="6469013"/>
            <a:ext cx="4812515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/>
              <a:t>Sujet du document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3781" y="6514718"/>
            <a:ext cx="465150" cy="154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>
                <a:solidFill>
                  <a:schemeClr val="tx2"/>
                </a:solidFill>
                <a:latin typeface="+mj-lt"/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A02097C-C2C2-4DA2-899D-77F82F856E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8307" y="6473033"/>
            <a:ext cx="767567" cy="155112"/>
            <a:chOff x="3231832" y="7185063"/>
            <a:chExt cx="5132298" cy="1037158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0BDC45AC-D827-4EC3-9595-8445187F9807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7E896CC-AAEE-4D27-B259-9BDDE17707D4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tx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8821EFE-88B0-4E18-9A27-016423FF1972}"/>
              </a:ext>
            </a:extLst>
          </p:cNvPr>
          <p:cNvSpPr/>
          <p:nvPr userDrawn="1"/>
        </p:nvSpPr>
        <p:spPr>
          <a:xfrm>
            <a:off x="4809966" y="-251460"/>
            <a:ext cx="179705" cy="179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A7A67B-B3C3-4FA0-BD0E-026447A3CBA4}"/>
              </a:ext>
            </a:extLst>
          </p:cNvPr>
          <p:cNvSpPr/>
          <p:nvPr userDrawn="1"/>
        </p:nvSpPr>
        <p:spPr>
          <a:xfrm>
            <a:off x="5052218" y="-251460"/>
            <a:ext cx="179705" cy="17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40B1F-2606-4D95-8B73-9F1473B4EC17}"/>
              </a:ext>
            </a:extLst>
          </p:cNvPr>
          <p:cNvSpPr/>
          <p:nvPr userDrawn="1"/>
        </p:nvSpPr>
        <p:spPr>
          <a:xfrm>
            <a:off x="5500210" y="-251460"/>
            <a:ext cx="179705" cy="179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E27E0-7B9F-448A-A05C-14382BAC5EE1}"/>
              </a:ext>
            </a:extLst>
          </p:cNvPr>
          <p:cNvSpPr/>
          <p:nvPr userDrawn="1"/>
        </p:nvSpPr>
        <p:spPr>
          <a:xfrm>
            <a:off x="5991070" y="-251460"/>
            <a:ext cx="179705" cy="179705"/>
          </a:xfrm>
          <a:prstGeom prst="rect">
            <a:avLst/>
          </a:prstGeom>
          <a:solidFill>
            <a:srgbClr val="1D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AEB5EA-BC67-454F-B72F-9C3D7307DC32}"/>
              </a:ext>
            </a:extLst>
          </p:cNvPr>
          <p:cNvSpPr/>
          <p:nvPr userDrawn="1"/>
        </p:nvSpPr>
        <p:spPr>
          <a:xfrm>
            <a:off x="6233322" y="-251460"/>
            <a:ext cx="179705" cy="179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D15E66-A588-4A8A-A903-0E9F8031CEA3}"/>
              </a:ext>
            </a:extLst>
          </p:cNvPr>
          <p:cNvSpPr/>
          <p:nvPr userDrawn="1"/>
        </p:nvSpPr>
        <p:spPr>
          <a:xfrm>
            <a:off x="6475574" y="-251460"/>
            <a:ext cx="179705" cy="1797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9A9072-0ACF-4135-8463-BBF0A32BC16E}"/>
              </a:ext>
            </a:extLst>
          </p:cNvPr>
          <p:cNvSpPr/>
          <p:nvPr userDrawn="1"/>
        </p:nvSpPr>
        <p:spPr>
          <a:xfrm>
            <a:off x="6717826" y="-251460"/>
            <a:ext cx="179705" cy="179705"/>
          </a:xfrm>
          <a:prstGeom prst="rect">
            <a:avLst/>
          </a:prstGeom>
          <a:solidFill>
            <a:srgbClr val="C8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6B1BAA-0F64-47E8-916D-4610AB9EA46C}"/>
              </a:ext>
            </a:extLst>
          </p:cNvPr>
          <p:cNvSpPr/>
          <p:nvPr userDrawn="1"/>
        </p:nvSpPr>
        <p:spPr>
          <a:xfrm>
            <a:off x="6960078" y="-251460"/>
            <a:ext cx="179705" cy="1797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C28B40-3CEF-4E68-B5B8-262D8FA8D7B3}"/>
              </a:ext>
            </a:extLst>
          </p:cNvPr>
          <p:cNvSpPr/>
          <p:nvPr userDrawn="1"/>
        </p:nvSpPr>
        <p:spPr>
          <a:xfrm>
            <a:off x="7202330" y="-251460"/>
            <a:ext cx="179705" cy="1797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D58350-5D15-4D25-9F1D-210DF8763903}"/>
              </a:ext>
            </a:extLst>
          </p:cNvPr>
          <p:cNvSpPr/>
          <p:nvPr userDrawn="1"/>
        </p:nvSpPr>
        <p:spPr>
          <a:xfrm>
            <a:off x="5745640" y="-251460"/>
            <a:ext cx="179705" cy="179705"/>
          </a:xfrm>
          <a:prstGeom prst="rect">
            <a:avLst/>
          </a:prstGeom>
          <a:solidFill>
            <a:srgbClr val="3EA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2367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99" r:id="rId2"/>
    <p:sldLayoutId id="2147483700" r:id="rId3"/>
    <p:sldLayoutId id="2147483701" r:id="rId4"/>
    <p:sldLayoutId id="2147483720" r:id="rId5"/>
    <p:sldLayoutId id="2147483727" r:id="rId6"/>
    <p:sldLayoutId id="2147483836" r:id="rId7"/>
    <p:sldLayoutId id="2147483837" r:id="rId8"/>
    <p:sldLayoutId id="2147483838" r:id="rId9"/>
  </p:sldLayoutIdLst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377" rtl="0" eaLnBrk="1" latinLnBrk="0" hangingPunct="1">
        <a:lnSpc>
          <a:spcPct val="101000"/>
        </a:lnSpc>
        <a:spcBef>
          <a:spcPts val="0"/>
        </a:spcBef>
        <a:buClr>
          <a:schemeClr val="tx2"/>
        </a:buClr>
        <a:buSzPct val="120000"/>
        <a:buFont typeface="Public Sans" pitchFamily="2" charset="0"/>
        <a:buChar char="—"/>
        <a:defRPr sz="1200" b="1" kern="1200">
          <a:solidFill>
            <a:schemeClr val="tx2"/>
          </a:solidFill>
          <a:latin typeface="Public Sans" pitchFamily="2" charset="0"/>
          <a:ea typeface="+mn-ea"/>
          <a:cs typeface="+mn-cs"/>
        </a:defRPr>
      </a:lvl2pPr>
      <a:lvl3pPr marL="576000" indent="-108000" algn="l" defTabSz="914377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3pPr>
      <a:lvl4pPr marL="1152000" indent="-216000" algn="l" defTabSz="914377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0" indent="0" algn="l" defTabSz="914377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600" i="1" kern="1200">
          <a:solidFill>
            <a:schemeClr val="tx1"/>
          </a:solidFill>
          <a:latin typeface="Public Sans" pitchFamily="2" charset="0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services.enedis.f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observatoire.enedis.f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2"/>
          <a:srcRect r="76327" b="14124"/>
          <a:stretch/>
        </p:blipFill>
        <p:spPr>
          <a:xfrm>
            <a:off x="2808481" y="2031831"/>
            <a:ext cx="1848989" cy="283834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577476" y="5002620"/>
            <a:ext cx="231099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Maud </a:t>
            </a:r>
            <a:r>
              <a:rPr lang="fr-FR" sz="1800" dirty="0" err="1" smtClean="0"/>
              <a:t>Trepat-Marti</a:t>
            </a:r>
            <a:endParaRPr lang="fr-FR" sz="1800" dirty="0" smtClean="0"/>
          </a:p>
          <a:p>
            <a:pPr algn="ctr"/>
            <a:r>
              <a:rPr lang="fr-FR" sz="1800" dirty="0" smtClean="0"/>
              <a:t>Responsable service ODAS</a:t>
            </a:r>
            <a:endParaRPr lang="fr-FR" sz="1800" dirty="0"/>
          </a:p>
        </p:txBody>
      </p:sp>
      <p:sp>
        <p:nvSpPr>
          <p:cNvPr id="9" name="ZoneTexte 8"/>
          <p:cNvSpPr txBox="1"/>
          <p:nvPr/>
        </p:nvSpPr>
        <p:spPr>
          <a:xfrm>
            <a:off x="5345124" y="4989965"/>
            <a:ext cx="2126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Léon Lim</a:t>
            </a:r>
          </a:p>
          <a:p>
            <a:pPr algn="ctr"/>
            <a:r>
              <a:rPr lang="fr-FR" sz="1800" dirty="0" smtClean="0"/>
              <a:t>Chef de projet Observatoire français de la TE</a:t>
            </a:r>
            <a:endParaRPr lang="fr-FR" sz="1800" dirty="0"/>
          </a:p>
        </p:txBody>
      </p:sp>
      <p:sp>
        <p:nvSpPr>
          <p:cNvPr id="11" name="ZoneTexte 10"/>
          <p:cNvSpPr txBox="1"/>
          <p:nvPr/>
        </p:nvSpPr>
        <p:spPr>
          <a:xfrm>
            <a:off x="7928725" y="4989964"/>
            <a:ext cx="2507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800" dirty="0" smtClean="0"/>
              <a:t>Bertrand Le Bodo,</a:t>
            </a:r>
          </a:p>
          <a:p>
            <a:pPr algn="ctr"/>
            <a:r>
              <a:rPr lang="fr-FR" sz="1800" dirty="0" smtClean="0"/>
              <a:t>Chargé de mission,</a:t>
            </a:r>
          </a:p>
          <a:p>
            <a:pPr algn="ctr"/>
            <a:r>
              <a:rPr lang="fr-FR" sz="1800" dirty="0" smtClean="0"/>
              <a:t>Chef de projet Open services</a:t>
            </a:r>
            <a:endParaRPr lang="fr-FR" sz="1800" dirty="0"/>
          </a:p>
        </p:txBody>
      </p:sp>
      <p:sp>
        <p:nvSpPr>
          <p:cNvPr id="12" name="ZoneTexte 11"/>
          <p:cNvSpPr txBox="1"/>
          <p:nvPr/>
        </p:nvSpPr>
        <p:spPr>
          <a:xfrm>
            <a:off x="246431" y="237392"/>
            <a:ext cx="11273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chemeClr val="tx2"/>
                </a:solidFill>
              </a:rPr>
              <a:t>DDIN - La Fabrique numérique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	Présentation aux </a:t>
            </a:r>
            <a:r>
              <a:rPr lang="fr-FR" b="1" dirty="0">
                <a:solidFill>
                  <a:schemeClr val="tx2"/>
                </a:solidFill>
              </a:rPr>
              <a:t>élus salariés </a:t>
            </a:r>
            <a:r>
              <a:rPr lang="fr-FR" b="1" dirty="0" smtClean="0">
                <a:solidFill>
                  <a:schemeClr val="tx2"/>
                </a:solidFill>
              </a:rPr>
              <a:t>du groupe EDF </a:t>
            </a:r>
            <a:r>
              <a:rPr lang="fr-FR" b="1" dirty="0">
                <a:solidFill>
                  <a:schemeClr val="tx2"/>
                </a:solidFill>
              </a:rPr>
              <a:t>(13/12/23)</a:t>
            </a:r>
          </a:p>
          <a:p>
            <a:pPr algn="ctr"/>
            <a:r>
              <a:rPr lang="fr-FR" b="1" dirty="0" smtClean="0">
                <a:solidFill>
                  <a:schemeClr val="tx2"/>
                </a:solidFill>
              </a:rPr>
              <a:t>Observatoire français de la transition écologique, open services et open data</a:t>
            </a:r>
            <a:endParaRPr lang="fr-FR" b="1" dirty="0">
              <a:solidFill>
                <a:schemeClr val="tx2"/>
              </a:solidFill>
            </a:endParaRP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2"/>
          <a:srcRect l="64889" r="12550" b="12754"/>
          <a:stretch/>
        </p:blipFill>
        <p:spPr>
          <a:xfrm>
            <a:off x="8197344" y="1996478"/>
            <a:ext cx="1762125" cy="288363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/>
          <a:srcRect l="24088" r="52497" b="13823"/>
          <a:stretch/>
        </p:blipFill>
        <p:spPr>
          <a:xfrm>
            <a:off x="5492266" y="2031830"/>
            <a:ext cx="1828801" cy="2848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4228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82248" y="2622644"/>
            <a:ext cx="7320632" cy="707117"/>
          </a:xfrm>
        </p:spPr>
        <p:txBody>
          <a:bodyPr/>
          <a:lstStyle/>
          <a:p>
            <a:r>
              <a:rPr lang="fr-FR" dirty="0" smtClean="0"/>
              <a:t>Les </a:t>
            </a:r>
            <a:r>
              <a:rPr lang="fr-FR" dirty="0" smtClean="0"/>
              <a:t>Open Services</a:t>
            </a:r>
            <a:endParaRPr lang="fr-FR" dirty="0"/>
          </a:p>
        </p:txBody>
      </p:sp>
      <p:sp>
        <p:nvSpPr>
          <p:cNvPr id="5" name="Espace réservé du graphique SmartArt 4"/>
          <p:cNvSpPr>
            <a:spLocks noGrp="1"/>
          </p:cNvSpPr>
          <p:nvPr>
            <p:ph type="dgm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442501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080" y="6106161"/>
            <a:ext cx="1757680" cy="695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3" name="Titre 4"/>
          <p:cNvSpPr txBox="1">
            <a:spLocks/>
          </p:cNvSpPr>
          <p:nvPr/>
        </p:nvSpPr>
        <p:spPr>
          <a:xfrm>
            <a:off x="376810" y="119727"/>
            <a:ext cx="11472839" cy="7387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600"/>
              </a:spcAft>
            </a:pPr>
            <a:r>
              <a:rPr lang="fr-FR" sz="2667" dirty="0">
                <a:latin typeface="Enedis" pitchFamily="2" charset="0"/>
                <a:cs typeface="Calibri" panose="020F0502020204030204" pitchFamily="34" charset="0"/>
              </a:rPr>
              <a:t>Depuis </a:t>
            </a:r>
            <a:r>
              <a:rPr lang="fr-FR" sz="2667" dirty="0" smtClean="0">
                <a:latin typeface="Enedis" pitchFamily="2" charset="0"/>
                <a:cs typeface="Calibri" panose="020F0502020204030204" pitchFamily="34" charset="0"/>
              </a:rPr>
              <a:t>octobre 2023, </a:t>
            </a:r>
            <a:r>
              <a:rPr lang="fr-FR" sz="2667" dirty="0">
                <a:latin typeface="Enedis" pitchFamily="2" charset="0"/>
                <a:cs typeface="Calibri" panose="020F0502020204030204" pitchFamily="34" charset="0"/>
              </a:rPr>
              <a:t>Enedis met à votre disposition </a:t>
            </a:r>
            <a:r>
              <a:rPr lang="fr-FR" sz="2667" dirty="0" smtClean="0">
                <a:latin typeface="Enedis" pitchFamily="2" charset="0"/>
                <a:cs typeface="Calibri" panose="020F0502020204030204" pitchFamily="34" charset="0"/>
              </a:rPr>
              <a:t>des open services : des services ouverts à tous et simples d’utilisation</a:t>
            </a:r>
            <a:endParaRPr lang="fr-FR" sz="2667" dirty="0">
              <a:latin typeface="Enedis" pitchFamily="2" charset="0"/>
              <a:cs typeface="Calibri" panose="020F0502020204030204" pitchFamily="34" charset="0"/>
            </a:endParaRP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FE2558F5-2CF9-44A0-AF8F-5D5D0043B301}"/>
              </a:ext>
            </a:extLst>
          </p:cNvPr>
          <p:cNvSpPr txBox="1">
            <a:spLocks/>
          </p:cNvSpPr>
          <p:nvPr/>
        </p:nvSpPr>
        <p:spPr>
          <a:xfrm>
            <a:off x="3291841" y="1025625"/>
            <a:ext cx="8557807" cy="1096364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9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432000" indent="-81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9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864000" indent="-162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45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Des services gratuits, </a:t>
            </a:r>
            <a:r>
              <a:rPr lang="fr-FR" sz="1600" dirty="0" smtClean="0"/>
              <a:t>utilisant </a:t>
            </a:r>
            <a:r>
              <a:rPr lang="fr-FR" sz="1600" dirty="0"/>
              <a:t>des données publiques et répondant aux enjeux spécifiques d’une cible d’utilisateurs</a:t>
            </a:r>
          </a:p>
          <a:p>
            <a:endParaRPr lang="fr-FR" sz="1600" dirty="0" smtClean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1600" b="1" dirty="0" smtClean="0"/>
              <a:t>services </a:t>
            </a:r>
            <a:r>
              <a:rPr lang="fr-FR" sz="1600" b="1" dirty="0"/>
              <a:t>de données clé en main et en </a:t>
            </a:r>
            <a:r>
              <a:rPr lang="fr-FR" sz="1600" b="1" dirty="0" smtClean="0"/>
              <a:t>« self-service »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1839" y="2501337"/>
            <a:ext cx="5802463" cy="2031325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Des services </a:t>
            </a:r>
            <a:r>
              <a:rPr lang="fr-FR" sz="1600" dirty="0" smtClean="0"/>
              <a:t>en </a:t>
            </a:r>
            <a:r>
              <a:rPr lang="fr-FR" sz="1600" b="1" dirty="0" smtClean="0"/>
              <a:t>libre accès</a:t>
            </a:r>
            <a:r>
              <a:rPr lang="fr-FR" sz="1600" dirty="0" smtClean="0"/>
              <a:t>, sans authentification :</a:t>
            </a:r>
          </a:p>
          <a:p>
            <a:pPr algn="just"/>
            <a:endParaRPr lang="fr-FR" sz="16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 smtClean="0"/>
              <a:t>Pour tous, sur la </a:t>
            </a:r>
            <a:r>
              <a:rPr lang="fr-FR" sz="1600" b="1" dirty="0" smtClean="0">
                <a:hlinkClick r:id="rId3"/>
              </a:rPr>
              <a:t>plateforme des open services d’</a:t>
            </a:r>
            <a:r>
              <a:rPr lang="fr-FR" sz="1600" b="1" dirty="0" err="1" smtClean="0">
                <a:hlinkClick r:id="rId3"/>
              </a:rPr>
              <a:t>Enedis</a:t>
            </a:r>
            <a:endParaRPr lang="fr-FR" sz="1600" b="1" dirty="0" smtClean="0"/>
          </a:p>
          <a:p>
            <a:pPr algn="just"/>
            <a:endParaRPr lang="fr-FR" sz="8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 smtClean="0"/>
              <a:t>Sur les </a:t>
            </a:r>
            <a:r>
              <a:rPr lang="fr-FR" sz="1600" b="1" dirty="0" smtClean="0"/>
              <a:t>espaces clients d’</a:t>
            </a:r>
            <a:r>
              <a:rPr lang="fr-FR" sz="1600" b="1" dirty="0" err="1" smtClean="0"/>
              <a:t>Enedis</a:t>
            </a:r>
            <a:endParaRPr lang="fr-FR" sz="1600" b="1" dirty="0" smtClean="0"/>
          </a:p>
          <a:p>
            <a:pPr algn="just"/>
            <a:endParaRPr lang="fr-FR" sz="800" dirty="0" smtClean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fr-FR" sz="1600" dirty="0" smtClean="0"/>
              <a:t>Ils peuvent aussi être </a:t>
            </a:r>
            <a:r>
              <a:rPr lang="fr-FR" sz="1600" b="1" dirty="0" smtClean="0"/>
              <a:t>facilement intégrés sur des sites tiers</a:t>
            </a:r>
            <a:r>
              <a:rPr lang="fr-FR" sz="1600" dirty="0" smtClean="0"/>
              <a:t> en dehors d’</a:t>
            </a:r>
            <a:r>
              <a:rPr lang="fr-FR" sz="1600" dirty="0" err="1" smtClean="0"/>
              <a:t>Enedis</a:t>
            </a:r>
            <a:r>
              <a:rPr lang="fr-FR" sz="1600" dirty="0" smtClean="0"/>
              <a:t> (en marque grise)</a:t>
            </a:r>
          </a:p>
          <a:p>
            <a:pPr algn="just"/>
            <a:r>
              <a:rPr lang="fr-FR" sz="1400" i="1" dirty="0"/>
              <a:t> </a:t>
            </a:r>
            <a:r>
              <a:rPr lang="fr-FR" sz="1400" i="1" dirty="0" smtClean="0"/>
              <a:t>      Par exemple, le site d’une collectivité, d’un observatoire 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3291840" y="4955326"/>
            <a:ext cx="8557808" cy="1323439"/>
          </a:xfrm>
          <a:prstGeom prst="rect">
            <a:avLst/>
          </a:prstGeom>
          <a:solidFill>
            <a:schemeClr val="bg1"/>
          </a:solidFill>
          <a:ln>
            <a:solidFill>
              <a:srgbClr val="AF2891"/>
            </a:solidFill>
          </a:ln>
        </p:spPr>
        <p:txBody>
          <a:bodyPr wrap="square">
            <a:spAutoFit/>
          </a:bodyPr>
          <a:lstStyle/>
          <a:p>
            <a:r>
              <a:rPr lang="fr-FR" sz="1600" dirty="0" smtClean="0"/>
              <a:t>Ces services donnent </a:t>
            </a:r>
            <a:r>
              <a:rPr lang="fr-FR" sz="1600" b="1" dirty="0" smtClean="0"/>
              <a:t>un premier niveau d’information, répondant à des besoins spécifiques.</a:t>
            </a:r>
          </a:p>
          <a:p>
            <a:r>
              <a:rPr lang="fr-FR" sz="1600" dirty="0" smtClean="0"/>
              <a:t>Ils peuvent ensuite être complétés par des services à accès restreint, sur l’espace clients ou sur demande, pour accéder à des données enrichies qui ne peuvent pas être rendues publiques.</a:t>
            </a:r>
            <a:endParaRPr lang="fr-FR" sz="1600" dirty="0"/>
          </a:p>
        </p:txBody>
      </p:sp>
      <p:sp>
        <p:nvSpPr>
          <p:cNvPr id="3" name="Rectangle 2"/>
          <p:cNvSpPr/>
          <p:nvPr/>
        </p:nvSpPr>
        <p:spPr>
          <a:xfrm>
            <a:off x="376811" y="1025624"/>
            <a:ext cx="2549269" cy="1093055"/>
          </a:xfrm>
          <a:prstGeom prst="wedgeRectCallout">
            <a:avLst>
              <a:gd name="adj1" fmla="val 63610"/>
              <a:gd name="adj2" fmla="val -12783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/>
              <a:t>Des services répondant aux besoins d’utilisateurs bien définis</a:t>
            </a:r>
            <a:endParaRPr lang="fr-FR" sz="1600" dirty="0"/>
          </a:p>
        </p:txBody>
      </p:sp>
      <p:sp>
        <p:nvSpPr>
          <p:cNvPr id="10" name="Rectangle 9"/>
          <p:cNvSpPr/>
          <p:nvPr/>
        </p:nvSpPr>
        <p:spPr>
          <a:xfrm>
            <a:off x="376810" y="2470560"/>
            <a:ext cx="2549271" cy="2092880"/>
          </a:xfrm>
          <a:prstGeom prst="wedgeRectCallout">
            <a:avLst>
              <a:gd name="adj1" fmla="val 63610"/>
              <a:gd name="adj2" fmla="val -12783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/>
              <a:t>Un accès libre et simple</a:t>
            </a:r>
            <a:endParaRPr lang="fr-FR" sz="1600" dirty="0"/>
          </a:p>
        </p:txBody>
      </p:sp>
      <p:sp>
        <p:nvSpPr>
          <p:cNvPr id="11" name="Rectangle 10"/>
          <p:cNvSpPr/>
          <p:nvPr/>
        </p:nvSpPr>
        <p:spPr>
          <a:xfrm>
            <a:off x="376811" y="4955326"/>
            <a:ext cx="2549269" cy="1305503"/>
          </a:xfrm>
          <a:prstGeom prst="wedgeRectCallout">
            <a:avLst>
              <a:gd name="adj1" fmla="val 63610"/>
              <a:gd name="adj2" fmla="val -12783"/>
            </a:avLst>
          </a:prstGeom>
          <a:solidFill>
            <a:srgbClr val="AF289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 smtClean="0"/>
              <a:t>Un premier niveau de services, pouvant être approfondi par des services à accès restreint</a:t>
            </a:r>
            <a:endParaRPr lang="fr-FR" sz="1600" dirty="0"/>
          </a:p>
        </p:txBody>
      </p:sp>
      <p:grpSp>
        <p:nvGrpSpPr>
          <p:cNvPr id="8" name="Groupe 7"/>
          <p:cNvGrpSpPr/>
          <p:nvPr/>
        </p:nvGrpSpPr>
        <p:grpSpPr>
          <a:xfrm>
            <a:off x="9173813" y="2367885"/>
            <a:ext cx="2693504" cy="2351742"/>
            <a:chOff x="9173813" y="2079654"/>
            <a:chExt cx="2693504" cy="2351742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73813" y="2079654"/>
              <a:ext cx="2693504" cy="223444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6" name="Rectangle à coins arrondis 5"/>
            <p:cNvSpPr/>
            <p:nvPr/>
          </p:nvSpPr>
          <p:spPr>
            <a:xfrm>
              <a:off x="9193692" y="3498574"/>
              <a:ext cx="1967948" cy="36774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2" name="Rectangle à coins arrondis 11"/>
            <p:cNvSpPr/>
            <p:nvPr/>
          </p:nvSpPr>
          <p:spPr>
            <a:xfrm>
              <a:off x="9193692" y="4063648"/>
              <a:ext cx="1967948" cy="367748"/>
            </a:xfrm>
            <a:prstGeom prst="roundRect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2238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280" y="3596215"/>
            <a:ext cx="4475651" cy="24827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ZoneTexte 6"/>
          <p:cNvSpPr txBox="1"/>
          <p:nvPr/>
        </p:nvSpPr>
        <p:spPr>
          <a:xfrm>
            <a:off x="376809" y="973248"/>
            <a:ext cx="51714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Lancement du site et des premiers open </a:t>
            </a:r>
            <a:r>
              <a:rPr lang="fr-FR" sz="2000" dirty="0" smtClean="0">
                <a:solidFill>
                  <a:schemeClr val="tx2"/>
                </a:solidFill>
                <a:latin typeface="+mj-lt"/>
              </a:rPr>
              <a:t>services en octobre 2023</a:t>
            </a:r>
            <a:endParaRPr lang="fr-FR" sz="2000" dirty="0">
              <a:solidFill>
                <a:schemeClr val="tx2"/>
              </a:solidFill>
              <a:latin typeface="+mj-lt"/>
            </a:endParaRPr>
          </a:p>
          <a:p>
            <a:endParaRPr lang="fr-FR" sz="2000" dirty="0">
              <a:solidFill>
                <a:schemeClr val="tx2"/>
              </a:solidFill>
              <a:latin typeface="+mj-lt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2000" dirty="0">
                <a:solidFill>
                  <a:schemeClr val="tx2"/>
                </a:solidFill>
                <a:latin typeface="+mj-lt"/>
              </a:rPr>
              <a:t>Intégration sur le portail Collectivités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6809" y="2372730"/>
            <a:ext cx="5442144" cy="326081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7268" y="1474347"/>
            <a:ext cx="5451663" cy="20377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ZoneTexte 9"/>
          <p:cNvSpPr txBox="1"/>
          <p:nvPr/>
        </p:nvSpPr>
        <p:spPr>
          <a:xfrm>
            <a:off x="3256460" y="3991758"/>
            <a:ext cx="2856768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solidFill>
                  <a:schemeClr val="tx2"/>
                </a:solidFill>
                <a:latin typeface="+mj-lt"/>
              </a:rPr>
              <a:t>Bilan de mon territoire </a:t>
            </a: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: service actuel relooké et enrichissement multi énergie et ENR</a:t>
            </a:r>
          </a:p>
          <a:p>
            <a:endParaRPr lang="fr-FR" sz="1400" dirty="0">
              <a:solidFill>
                <a:schemeClr val="tx2"/>
              </a:solidFill>
              <a:latin typeface="+mj-lt"/>
            </a:endParaRPr>
          </a:p>
          <a:p>
            <a:r>
              <a:rPr lang="fr-FR" sz="1600" b="1" dirty="0" smtClean="0">
                <a:solidFill>
                  <a:schemeClr val="tx2"/>
                </a:solidFill>
                <a:latin typeface="+mj-lt"/>
              </a:rPr>
              <a:t>Territoires similaires </a:t>
            </a:r>
            <a:r>
              <a:rPr lang="fr-FR" sz="1600" dirty="0" smtClean="0">
                <a:solidFill>
                  <a:schemeClr val="tx2"/>
                </a:solidFill>
                <a:latin typeface="+mj-lt"/>
              </a:rPr>
              <a:t>: trouver des territoires avec lesquels se comparer</a:t>
            </a:r>
            <a:endParaRPr lang="fr-FR" sz="16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9" name="Titre 4"/>
          <p:cNvSpPr txBox="1">
            <a:spLocks/>
          </p:cNvSpPr>
          <p:nvPr/>
        </p:nvSpPr>
        <p:spPr>
          <a:xfrm>
            <a:off x="376809" y="140048"/>
            <a:ext cx="11472839" cy="369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600"/>
              </a:spcAft>
            </a:pPr>
            <a:r>
              <a:rPr lang="fr-FR" sz="2667" dirty="0">
                <a:latin typeface="Enedis" pitchFamily="2" charset="0"/>
                <a:cs typeface="Calibri" panose="020F0502020204030204" pitchFamily="34" charset="0"/>
              </a:rPr>
              <a:t>Quelles sont les </a:t>
            </a:r>
            <a:r>
              <a:rPr lang="fr-FR" sz="2667" dirty="0" smtClean="0">
                <a:latin typeface="Enedis" pitchFamily="2" charset="0"/>
                <a:cs typeface="Calibri" panose="020F0502020204030204" pitchFamily="34" charset="0"/>
              </a:rPr>
              <a:t>open services </a:t>
            </a:r>
            <a:r>
              <a:rPr lang="fr-FR" sz="2667" dirty="0">
                <a:latin typeface="Enedis" pitchFamily="2" charset="0"/>
                <a:cs typeface="Calibri" panose="020F0502020204030204" pitchFamily="34" charset="0"/>
              </a:rPr>
              <a:t>que vous y trouvez ?</a:t>
            </a:r>
          </a:p>
        </p:txBody>
      </p:sp>
    </p:spTree>
    <p:extLst>
      <p:ext uri="{BB962C8B-B14F-4D97-AF65-F5344CB8AC3E}">
        <p14:creationId xmlns:p14="http://schemas.microsoft.com/office/powerpoint/2010/main" val="5311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 txBox="1">
            <a:spLocks/>
          </p:cNvSpPr>
          <p:nvPr/>
        </p:nvSpPr>
        <p:spPr>
          <a:xfrm>
            <a:off x="0" y="865074"/>
            <a:ext cx="12192000" cy="15185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600"/>
              </a:spcAft>
            </a:pPr>
            <a:r>
              <a:rPr lang="fr-FR" sz="2667" b="0" dirty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Pour découvrir toute la richesse du </a:t>
            </a: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site des Open Services, </a:t>
            </a:r>
          </a:p>
          <a:p>
            <a:pPr algn="ctr">
              <a:spcAft>
                <a:spcPts val="1600"/>
              </a:spcAft>
            </a:pP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rendez-vous </a:t>
            </a:r>
            <a:r>
              <a:rPr lang="fr-FR" sz="2667" b="0" dirty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sur </a:t>
            </a: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:</a:t>
            </a:r>
          </a:p>
          <a:p>
            <a:pPr algn="ctr">
              <a:spcAft>
                <a:spcPts val="1600"/>
              </a:spcAft>
            </a:pPr>
            <a:r>
              <a:rPr lang="fr-FR" sz="2667" b="0" dirty="0">
                <a:solidFill>
                  <a:srgbClr val="1423DC"/>
                </a:solidFill>
                <a:latin typeface="Enedis" pitchFamily="2" charset="0"/>
                <a:cs typeface="Calibri" panose="020F0502020204030204" pitchFamily="34" charset="0"/>
              </a:rPr>
              <a:t>o</a:t>
            </a:r>
            <a:r>
              <a:rPr lang="fr-FR" sz="2667" b="0" dirty="0" smtClean="0">
                <a:solidFill>
                  <a:srgbClr val="1423DC"/>
                </a:solidFill>
                <a:latin typeface="Enedis" pitchFamily="2" charset="0"/>
                <a:cs typeface="Calibri" panose="020F0502020204030204" pitchFamily="34" charset="0"/>
              </a:rPr>
              <a:t>penservices.enedis.fr</a:t>
            </a:r>
            <a:endParaRPr lang="fr-FR" sz="3200" b="0" dirty="0">
              <a:solidFill>
                <a:srgbClr val="1423DC"/>
              </a:solidFill>
              <a:latin typeface="Enedis" pitchFamily="2" charset="0"/>
              <a:cs typeface="Calibri" panose="020F0502020204030204" pitchFamily="34" charset="0"/>
            </a:endParaRPr>
          </a:p>
        </p:txBody>
      </p:sp>
      <p:sp>
        <p:nvSpPr>
          <p:cNvPr id="5" name="Titre 4"/>
          <p:cNvSpPr txBox="1">
            <a:spLocks/>
          </p:cNvSpPr>
          <p:nvPr/>
        </p:nvSpPr>
        <p:spPr>
          <a:xfrm>
            <a:off x="0" y="4770628"/>
            <a:ext cx="12192000" cy="1666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600"/>
              </a:spcAft>
            </a:pPr>
            <a:r>
              <a:rPr lang="fr-FR" sz="2667" b="0" dirty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Pour nous contacter </a:t>
            </a: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:</a:t>
            </a:r>
          </a:p>
          <a:p>
            <a:pPr algn="ctr">
              <a:spcAft>
                <a:spcPts val="1600"/>
              </a:spcAft>
            </a:pPr>
            <a:endParaRPr lang="fr-FR" sz="3200" b="0" dirty="0" smtClean="0">
              <a:latin typeface="Enedis" pitchFamily="2" charset="0"/>
              <a:cs typeface="Calibri" panose="020F0502020204030204" pitchFamily="34" charset="0"/>
            </a:endParaRPr>
          </a:p>
          <a:p>
            <a:pPr algn="ctr">
              <a:spcAft>
                <a:spcPts val="1600"/>
              </a:spcAft>
            </a:pPr>
            <a:endParaRPr lang="fr-FR" sz="3200" b="0" dirty="0">
              <a:latin typeface="Enedis" pitchFamily="2" charset="0"/>
              <a:cs typeface="Calibri" panose="020F050202020403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9662" y="2383631"/>
            <a:ext cx="2352675" cy="235267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4022" y="5447886"/>
            <a:ext cx="10223953" cy="471789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9579769" y="5300663"/>
            <a:ext cx="1335881" cy="792956"/>
          </a:xfrm>
          <a:prstGeom prst="ellips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007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155" y="1936938"/>
            <a:ext cx="3391854" cy="186616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3270" y="2828105"/>
            <a:ext cx="3626836" cy="28511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5574" y="3464211"/>
            <a:ext cx="3495863" cy="265609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3" name="Rectangle à coins arrondis 12"/>
          <p:cNvSpPr/>
          <p:nvPr/>
        </p:nvSpPr>
        <p:spPr>
          <a:xfrm>
            <a:off x="4924444" y="3407314"/>
            <a:ext cx="2156791" cy="1526079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dirty="0" smtClean="0"/>
              <a:t>Données ouvertes </a:t>
            </a:r>
          </a:p>
          <a:p>
            <a:pPr algn="ctr"/>
            <a:endParaRPr lang="fr-FR" sz="800" dirty="0" smtClean="0"/>
          </a:p>
          <a:p>
            <a:pPr algn="ctr"/>
            <a:r>
              <a:rPr lang="fr-FR" sz="1200" dirty="0" smtClean="0"/>
              <a:t>(notamment Open data d’</a:t>
            </a:r>
            <a:r>
              <a:rPr lang="fr-FR" sz="1200" dirty="0" err="1" smtClean="0"/>
              <a:t>Enedis</a:t>
            </a:r>
            <a:r>
              <a:rPr lang="fr-FR" sz="1200" dirty="0" smtClean="0"/>
              <a:t>, Agence ORE, plateforme ODRE) </a:t>
            </a:r>
            <a:endParaRPr lang="fr-FR" sz="1600" dirty="0"/>
          </a:p>
        </p:txBody>
      </p:sp>
      <p:sp>
        <p:nvSpPr>
          <p:cNvPr id="14" name="Flèche droite 13"/>
          <p:cNvSpPr/>
          <p:nvPr/>
        </p:nvSpPr>
        <p:spPr>
          <a:xfrm rot="1385994">
            <a:off x="6879101" y="4231145"/>
            <a:ext cx="1195660" cy="552587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Flèche gauche 15"/>
          <p:cNvSpPr/>
          <p:nvPr/>
        </p:nvSpPr>
        <p:spPr>
          <a:xfrm rot="20173037">
            <a:off x="3881761" y="4268254"/>
            <a:ext cx="1198155" cy="484632"/>
          </a:xfrm>
          <a:prstGeom prst="leftArrow">
            <a:avLst>
              <a:gd name="adj1" fmla="val 58204"/>
              <a:gd name="adj2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Rectangle 16"/>
          <p:cNvSpPr/>
          <p:nvPr/>
        </p:nvSpPr>
        <p:spPr>
          <a:xfrm>
            <a:off x="4306912" y="781185"/>
            <a:ext cx="3391854" cy="439276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Open Data</a:t>
            </a:r>
            <a:endParaRPr lang="fr-FR" dirty="0"/>
          </a:p>
        </p:txBody>
      </p:sp>
      <p:sp>
        <p:nvSpPr>
          <p:cNvPr id="18" name="Rectangle 17"/>
          <p:cNvSpPr/>
          <p:nvPr/>
        </p:nvSpPr>
        <p:spPr>
          <a:xfrm>
            <a:off x="373268" y="2288966"/>
            <a:ext cx="3626837" cy="54792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Open Services</a:t>
            </a:r>
            <a:endParaRPr lang="fr-FR" dirty="0"/>
          </a:p>
        </p:txBody>
      </p:sp>
      <p:sp>
        <p:nvSpPr>
          <p:cNvPr id="19" name="Rectangle 18"/>
          <p:cNvSpPr/>
          <p:nvPr/>
        </p:nvSpPr>
        <p:spPr>
          <a:xfrm>
            <a:off x="8005573" y="2288966"/>
            <a:ext cx="3495862" cy="121120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Observatoire français de la transition écologique</a:t>
            </a:r>
            <a:endParaRPr lang="fr-FR" dirty="0"/>
          </a:p>
        </p:txBody>
      </p:sp>
      <p:sp>
        <p:nvSpPr>
          <p:cNvPr id="21" name="Rectangle 20"/>
          <p:cNvSpPr/>
          <p:nvPr/>
        </p:nvSpPr>
        <p:spPr>
          <a:xfrm>
            <a:off x="373270" y="5114179"/>
            <a:ext cx="3626835" cy="118660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Service = 1 cible &amp; 1 besoin</a:t>
            </a:r>
          </a:p>
          <a:p>
            <a:r>
              <a:rPr lang="fr-FR" sz="1600" i="1" dirty="0" smtClean="0">
                <a:sym typeface="Wingdings" panose="05000000000000000000" pitchFamily="2" charset="2"/>
              </a:rPr>
              <a:t> </a:t>
            </a:r>
            <a:r>
              <a:rPr lang="fr-FR" sz="1200" i="1" dirty="0" smtClean="0">
                <a:sym typeface="Wingdings" panose="05000000000000000000" pitchFamily="2" charset="2"/>
              </a:rPr>
              <a:t>Cibles : </a:t>
            </a:r>
            <a:r>
              <a:rPr lang="fr-FR" sz="1200" dirty="0" smtClean="0"/>
              <a:t>professionnels </a:t>
            </a:r>
            <a:r>
              <a:rPr lang="fr-FR" sz="1200" dirty="0"/>
              <a:t>de l’énergie dans les </a:t>
            </a:r>
            <a:r>
              <a:rPr lang="fr-FR" sz="1200" dirty="0" smtClean="0"/>
              <a:t>territoires, producteurs</a:t>
            </a:r>
            <a:r>
              <a:rPr lang="fr-FR" sz="1200" dirty="0"/>
              <a:t>, bureaux d’étude, aménageurs/installateurs des </a:t>
            </a:r>
            <a:r>
              <a:rPr lang="fr-FR" sz="1200" dirty="0" smtClean="0"/>
              <a:t>EnR, fonctions territoriales</a:t>
            </a:r>
            <a:endParaRPr lang="fr-FR" sz="1200" dirty="0"/>
          </a:p>
        </p:txBody>
      </p:sp>
      <p:sp>
        <p:nvSpPr>
          <p:cNvPr id="22" name="Rectangle 21"/>
          <p:cNvSpPr/>
          <p:nvPr/>
        </p:nvSpPr>
        <p:spPr>
          <a:xfrm>
            <a:off x="4310155" y="1231557"/>
            <a:ext cx="3391854" cy="6831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Données brutes</a:t>
            </a:r>
          </a:p>
          <a:p>
            <a:pPr algn="ctr"/>
            <a:r>
              <a:rPr lang="fr-FR" sz="1200" i="1" dirty="0" smtClean="0">
                <a:sym typeface="Wingdings" panose="05000000000000000000" pitchFamily="2" charset="2"/>
              </a:rPr>
              <a:t> Cibles : </a:t>
            </a:r>
            <a:r>
              <a:rPr lang="fr-FR" sz="1200" dirty="0" smtClean="0">
                <a:sym typeface="Wingdings" panose="05000000000000000000" pitchFamily="2" charset="2"/>
              </a:rPr>
              <a:t>experts de l’énergie, de la donnée, acteurs de marché, chercheurs, étudiants</a:t>
            </a:r>
            <a:endParaRPr lang="fr-FR" sz="1200" dirty="0"/>
          </a:p>
        </p:txBody>
      </p:sp>
      <p:sp>
        <p:nvSpPr>
          <p:cNvPr id="24" name="Rectangle 23"/>
          <p:cNvSpPr/>
          <p:nvPr/>
        </p:nvSpPr>
        <p:spPr>
          <a:xfrm>
            <a:off x="8005575" y="4973898"/>
            <a:ext cx="3495863" cy="17840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1600" b="1" dirty="0" smtClean="0">
                <a:solidFill>
                  <a:schemeClr val="tx1"/>
                </a:solidFill>
              </a:rPr>
              <a:t>36 000 observatoires locaux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(indicateurs clés de la </a:t>
            </a:r>
          </a:p>
          <a:p>
            <a:pPr algn="ctr"/>
            <a:r>
              <a:rPr lang="fr-FR" sz="1600" dirty="0" smtClean="0">
                <a:solidFill>
                  <a:schemeClr val="tx1"/>
                </a:solidFill>
              </a:rPr>
              <a:t>transition écologique) </a:t>
            </a:r>
            <a:endParaRPr lang="fr-FR" sz="1600" dirty="0">
              <a:solidFill>
                <a:schemeClr val="tx1"/>
              </a:solidFill>
            </a:endParaRPr>
          </a:p>
          <a:p>
            <a:r>
              <a:rPr lang="fr-FR" sz="1600" i="1" dirty="0" smtClean="0">
                <a:sym typeface="Wingdings" panose="05000000000000000000" pitchFamily="2" charset="2"/>
              </a:rPr>
              <a:t> </a:t>
            </a:r>
            <a:r>
              <a:rPr lang="fr-FR" sz="1200" i="1" dirty="0" smtClean="0">
                <a:sym typeface="Wingdings" panose="05000000000000000000" pitchFamily="2" charset="2"/>
              </a:rPr>
              <a:t>Cibles : </a:t>
            </a:r>
            <a:r>
              <a:rPr lang="fr-FR" sz="1200" dirty="0"/>
              <a:t>Relais d’opinion </a:t>
            </a:r>
            <a:r>
              <a:rPr lang="fr-FR" sz="1200" dirty="0" smtClean="0"/>
              <a:t>énergie, journalistes, élus </a:t>
            </a:r>
            <a:r>
              <a:rPr lang="fr-FR" sz="1200" dirty="0"/>
              <a:t>nationaux et locaux, cadres dirigeants des </a:t>
            </a:r>
            <a:r>
              <a:rPr lang="fr-FR" sz="1200" dirty="0" smtClean="0"/>
              <a:t>collectivités, fonctions </a:t>
            </a:r>
            <a:r>
              <a:rPr lang="fr-FR" sz="1200" dirty="0"/>
              <a:t>territoriales et salariés </a:t>
            </a:r>
            <a:r>
              <a:rPr lang="fr-FR" sz="1200" dirty="0" smtClean="0"/>
              <a:t>d’</a:t>
            </a:r>
            <a:r>
              <a:rPr lang="fr-FR" sz="1200" dirty="0" err="1" smtClean="0"/>
              <a:t>Enedis</a:t>
            </a:r>
            <a:r>
              <a:rPr lang="fr-FR" sz="1200" dirty="0" smtClean="0"/>
              <a:t>, citoyens</a:t>
            </a:r>
            <a:endParaRPr lang="fr-FR" sz="1200" dirty="0"/>
          </a:p>
        </p:txBody>
      </p:sp>
      <p:sp>
        <p:nvSpPr>
          <p:cNvPr id="23" name="Titre 4"/>
          <p:cNvSpPr txBox="1">
            <a:spLocks/>
          </p:cNvSpPr>
          <p:nvPr/>
        </p:nvSpPr>
        <p:spPr>
          <a:xfrm>
            <a:off x="376810" y="119727"/>
            <a:ext cx="11472839" cy="7387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600"/>
              </a:spcAft>
            </a:pPr>
            <a:r>
              <a:rPr lang="fr-FR" sz="2667" dirty="0">
                <a:latin typeface="Enedis" pitchFamily="2" charset="0"/>
                <a:cs typeface="Calibri" panose="020F0502020204030204" pitchFamily="34" charset="0"/>
              </a:rPr>
              <a:t>3 sites web ouverts et complémentaires dédiés aux acteurs de la transition écologique</a:t>
            </a:r>
          </a:p>
        </p:txBody>
      </p:sp>
    </p:spTree>
    <p:extLst>
      <p:ext uri="{BB962C8B-B14F-4D97-AF65-F5344CB8AC3E}">
        <p14:creationId xmlns:p14="http://schemas.microsoft.com/office/powerpoint/2010/main" val="3280629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82248" y="1219183"/>
            <a:ext cx="7320632" cy="2110578"/>
          </a:xfrm>
        </p:spPr>
        <p:txBody>
          <a:bodyPr/>
          <a:lstStyle/>
          <a:p>
            <a:r>
              <a:rPr lang="fr-FR" dirty="0" smtClean="0"/>
              <a:t>L’Open Data d’Enedis et les nouveautés 2024</a:t>
            </a:r>
            <a:endParaRPr lang="fr-FR" dirty="0"/>
          </a:p>
        </p:txBody>
      </p:sp>
      <p:sp>
        <p:nvSpPr>
          <p:cNvPr id="5" name="Espace réservé du graphique SmartArt 4"/>
          <p:cNvSpPr>
            <a:spLocks noGrp="1"/>
          </p:cNvSpPr>
          <p:nvPr>
            <p:ph type="dgm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3349043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FE43EC1-8AB8-4A81-8CB6-25FE40D43D5C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203781" y="6514718"/>
            <a:ext cx="465150" cy="154849"/>
          </a:xfrm>
        </p:spPr>
        <p:txBody>
          <a:bodyPr/>
          <a:lstStyle/>
          <a:p>
            <a:fld id="{6B54B0F7-55DD-40D6-B7F4-70B586885C0B}" type="slidenum">
              <a:rPr lang="fr-FR" smtClean="0"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fr-F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834010" y="2865529"/>
            <a:ext cx="10605929" cy="2246769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Open data des GRD : 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Travaux de mutualisation des open data des GRD, pilotés par l’Agence ORE 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convention </a:t>
            </a:r>
            <a:r>
              <a:rPr lang="fr-FR" sz="20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Enedis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– Agence ORE a été signée le 20/11/2023.</a:t>
            </a:r>
          </a:p>
          <a:p>
            <a:pPr lvl="1"/>
            <a:endParaRPr lang="fr-FR" sz="20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L’open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data d’</a:t>
            </a:r>
            <a:r>
              <a:rPr lang="fr-FR" sz="2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Enedis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gardera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son front Open data, à sa charte,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mais courant T1 2024, il revêtira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une structure graphique commune et les catalogues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seront </a:t>
            </a:r>
            <a:r>
              <a:rPr lang="fr-F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partagés avec les partenaires de la </a:t>
            </a:r>
            <a:r>
              <a:rPr lang="fr-FR" sz="2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démarche.</a:t>
            </a:r>
            <a:endParaRPr lang="fr-FR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34010" y="2384422"/>
            <a:ext cx="10605929" cy="481107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Nouveauté 2024</a:t>
            </a:r>
            <a:endParaRPr lang="fr-FR" dirty="0"/>
          </a:p>
        </p:txBody>
      </p:sp>
      <p:sp>
        <p:nvSpPr>
          <p:cNvPr id="9" name="Titre 4"/>
          <p:cNvSpPr txBox="1">
            <a:spLocks/>
          </p:cNvSpPr>
          <p:nvPr/>
        </p:nvSpPr>
        <p:spPr>
          <a:xfrm>
            <a:off x="376810" y="119727"/>
            <a:ext cx="11472839" cy="110818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600"/>
              </a:spcAft>
            </a:pPr>
            <a:r>
              <a:rPr lang="fr-FR" sz="2667" dirty="0" smtClean="0">
                <a:latin typeface="Enedis" pitchFamily="2" charset="0"/>
                <a:cs typeface="Calibri" panose="020F0502020204030204" pitchFamily="34" charset="0"/>
              </a:rPr>
              <a:t>L’Open Data </a:t>
            </a:r>
            <a:r>
              <a:rPr lang="fr-FR" sz="2667" dirty="0">
                <a:latin typeface="Enedis" pitchFamily="2" charset="0"/>
                <a:cs typeface="Calibri" panose="020F0502020204030204" pitchFamily="34" charset="0"/>
              </a:rPr>
              <a:t>d’</a:t>
            </a:r>
            <a:r>
              <a:rPr lang="fr-FR" sz="2667" dirty="0" err="1">
                <a:latin typeface="Enedis" pitchFamily="2" charset="0"/>
                <a:cs typeface="Calibri" panose="020F0502020204030204" pitchFamily="34" charset="0"/>
              </a:rPr>
              <a:t>Enedis</a:t>
            </a:r>
            <a:r>
              <a:rPr lang="fr-FR" sz="2667" dirty="0">
                <a:latin typeface="Enedis" pitchFamily="2" charset="0"/>
                <a:cs typeface="Calibri" panose="020F0502020204030204" pitchFamily="34" charset="0"/>
              </a:rPr>
              <a:t> </a:t>
            </a:r>
            <a:r>
              <a:rPr lang="fr-FR" sz="2667" dirty="0" smtClean="0">
                <a:latin typeface="Enedis" pitchFamily="2" charset="0"/>
                <a:cs typeface="Calibri" panose="020F0502020204030204" pitchFamily="34" charset="0"/>
              </a:rPr>
              <a:t>met à disposition d’un public expert 75 jeux de données. Les travaux de mutualisation en cours vont venir enrichir l’offre open data des GRD en mutualisant leurs catalogues  </a:t>
            </a:r>
            <a:endParaRPr lang="fr-FR" sz="2667" dirty="0">
              <a:latin typeface="Enedis" pitchFamily="2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51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 txBox="1">
            <a:spLocks/>
          </p:cNvSpPr>
          <p:nvPr/>
        </p:nvSpPr>
        <p:spPr>
          <a:xfrm>
            <a:off x="0" y="865074"/>
            <a:ext cx="12192000" cy="151855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600"/>
              </a:spcAft>
            </a:pPr>
            <a:r>
              <a:rPr lang="fr-FR" sz="2667" b="0" dirty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Pour découvrir toute la richesse du </a:t>
            </a: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site de l’Open Data d’Enedis, </a:t>
            </a:r>
          </a:p>
          <a:p>
            <a:pPr algn="ctr">
              <a:spcAft>
                <a:spcPts val="1600"/>
              </a:spcAft>
            </a:pP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rendez-vous </a:t>
            </a:r>
            <a:r>
              <a:rPr lang="fr-FR" sz="2667" b="0" dirty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sur </a:t>
            </a: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:</a:t>
            </a:r>
          </a:p>
          <a:p>
            <a:pPr algn="ctr">
              <a:spcAft>
                <a:spcPts val="1600"/>
              </a:spcAft>
            </a:pPr>
            <a:r>
              <a:rPr lang="fr-FR" sz="2667" b="0" dirty="0" smtClean="0">
                <a:solidFill>
                  <a:srgbClr val="1423DC"/>
                </a:solidFill>
                <a:latin typeface="Enedis" pitchFamily="2" charset="0"/>
                <a:cs typeface="Calibri" panose="020F0502020204030204" pitchFamily="34" charset="0"/>
              </a:rPr>
              <a:t>data.enedis.fr</a:t>
            </a:r>
            <a:endParaRPr lang="fr-FR" sz="3200" b="0" dirty="0">
              <a:solidFill>
                <a:srgbClr val="1423DC"/>
              </a:solidFill>
              <a:latin typeface="Enedis" pitchFamily="2" charset="0"/>
              <a:cs typeface="Calibri" panose="020F0502020204030204" pitchFamily="34" charset="0"/>
            </a:endParaRPr>
          </a:p>
        </p:txBody>
      </p:sp>
      <p:sp>
        <p:nvSpPr>
          <p:cNvPr id="5" name="Titre 4"/>
          <p:cNvSpPr txBox="1">
            <a:spLocks/>
          </p:cNvSpPr>
          <p:nvPr/>
        </p:nvSpPr>
        <p:spPr>
          <a:xfrm>
            <a:off x="0" y="4770628"/>
            <a:ext cx="12192000" cy="281532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600"/>
              </a:spcAft>
            </a:pPr>
            <a:r>
              <a:rPr lang="fr-FR" sz="2667" b="0" dirty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Pour nous contacter </a:t>
            </a: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:</a:t>
            </a:r>
          </a:p>
          <a:p>
            <a:pPr algn="ctr">
              <a:spcAft>
                <a:spcPts val="1600"/>
              </a:spcAft>
            </a:pP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data.enedis.fr/page/contact</a:t>
            </a:r>
          </a:p>
          <a:p>
            <a:pPr algn="ctr">
              <a:spcAft>
                <a:spcPts val="1600"/>
              </a:spcAft>
            </a:pP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opendata@enedis.fr</a:t>
            </a:r>
            <a:endParaRPr lang="fr-FR" sz="2667" b="0" dirty="0">
              <a:solidFill>
                <a:schemeClr val="tx1"/>
              </a:solidFill>
              <a:latin typeface="Enedis" pitchFamily="2" charset="0"/>
              <a:cs typeface="Calibri" panose="020F0502020204030204" pitchFamily="34" charset="0"/>
            </a:endParaRPr>
          </a:p>
          <a:p>
            <a:pPr algn="ctr">
              <a:spcAft>
                <a:spcPts val="1600"/>
              </a:spcAft>
            </a:pPr>
            <a:endParaRPr lang="fr-FR" sz="3200" b="0" dirty="0" smtClean="0">
              <a:latin typeface="Enedis" pitchFamily="2" charset="0"/>
              <a:cs typeface="Calibri" panose="020F0502020204030204" pitchFamily="34" charset="0"/>
            </a:endParaRPr>
          </a:p>
          <a:p>
            <a:pPr algn="ctr">
              <a:spcAft>
                <a:spcPts val="1600"/>
              </a:spcAft>
            </a:pPr>
            <a:endParaRPr lang="fr-FR" sz="3200" b="0" dirty="0">
              <a:latin typeface="Enedis" pitchFamily="2" charset="0"/>
              <a:cs typeface="Calibri" panose="020F0502020204030204" pitchFamily="34" charset="0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7343" y="2462857"/>
            <a:ext cx="2097314" cy="209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6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>
          <a:xfrm>
            <a:off x="482248" y="517453"/>
            <a:ext cx="7320632" cy="2812308"/>
          </a:xfrm>
        </p:spPr>
        <p:txBody>
          <a:bodyPr/>
          <a:lstStyle/>
          <a:p>
            <a:r>
              <a:rPr lang="fr-FR" dirty="0" smtClean="0"/>
              <a:t>L’Observatoire français de la transition écologique</a:t>
            </a:r>
            <a:endParaRPr lang="fr-FR" dirty="0"/>
          </a:p>
        </p:txBody>
      </p:sp>
      <p:sp>
        <p:nvSpPr>
          <p:cNvPr id="5" name="Espace réservé du graphique SmartArt 4"/>
          <p:cNvSpPr>
            <a:spLocks noGrp="1"/>
          </p:cNvSpPr>
          <p:nvPr>
            <p:ph type="dgm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416144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080" y="6106161"/>
            <a:ext cx="1757680" cy="6958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3200" dirty="0"/>
          </a:p>
        </p:txBody>
      </p:sp>
      <p:sp>
        <p:nvSpPr>
          <p:cNvPr id="13" name="Titre 4"/>
          <p:cNvSpPr txBox="1">
            <a:spLocks/>
          </p:cNvSpPr>
          <p:nvPr/>
        </p:nvSpPr>
        <p:spPr>
          <a:xfrm>
            <a:off x="376810" y="119727"/>
            <a:ext cx="11472839" cy="73879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spcAft>
                <a:spcPts val="1600"/>
              </a:spcAft>
            </a:pPr>
            <a:r>
              <a:rPr lang="fr-FR" sz="2667" dirty="0">
                <a:latin typeface="Enedis" pitchFamily="2" charset="0"/>
                <a:cs typeface="Calibri" panose="020F0502020204030204" pitchFamily="34" charset="0"/>
              </a:rPr>
              <a:t>Depuis novembre 2022, Enedis met à votre disposition l’Observatoire français de la transition écologique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FE2558F5-2CF9-44A0-AF8F-5D5D0043B301}"/>
              </a:ext>
            </a:extLst>
          </p:cNvPr>
          <p:cNvSpPr txBox="1">
            <a:spLocks/>
          </p:cNvSpPr>
          <p:nvPr/>
        </p:nvSpPr>
        <p:spPr>
          <a:xfrm>
            <a:off x="3291841" y="1621974"/>
            <a:ext cx="8557807" cy="1619583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/>
          <a:lstStyle>
            <a:lvl1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9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432000" indent="-81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9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864000" indent="-162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45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/>
              <a:t>Ce site web </a:t>
            </a:r>
            <a:r>
              <a:rPr lang="fr-FR" sz="1600" dirty="0">
                <a:solidFill>
                  <a:schemeClr val="tx2"/>
                </a:solidFill>
              </a:rPr>
              <a:t>ouvert à tous </a:t>
            </a:r>
            <a:r>
              <a:rPr lang="fr-FR" sz="1600" dirty="0"/>
              <a:t>témoigne </a:t>
            </a:r>
            <a:r>
              <a:rPr lang="fr-FR" sz="1600" dirty="0">
                <a:solidFill>
                  <a:schemeClr val="tx2"/>
                </a:solidFill>
              </a:rPr>
              <a:t>à travers la data </a:t>
            </a:r>
            <a:r>
              <a:rPr lang="fr-FR" sz="1600" dirty="0"/>
              <a:t>des transformations en cours suivant 4 grands thèmes :</a:t>
            </a:r>
          </a:p>
          <a:p>
            <a:pPr marL="444589" lvl="1" indent="-228594" algn="just"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chemeClr val="tx1"/>
                </a:solidFill>
              </a:rPr>
              <a:t>Consommer moins et mieux l’énergie</a:t>
            </a:r>
          </a:p>
          <a:p>
            <a:pPr marL="444589" lvl="1" indent="-228594" algn="just"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chemeClr val="tx1"/>
                </a:solidFill>
              </a:rPr>
              <a:t>Transformer nos mobilités</a:t>
            </a:r>
          </a:p>
          <a:p>
            <a:pPr marL="444589" lvl="1" indent="-228594" algn="just"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chemeClr val="tx1"/>
                </a:solidFill>
                <a:latin typeface="+mn-lt"/>
              </a:rPr>
              <a:t>Poursuivre la décarbonation de l’énergie</a:t>
            </a:r>
          </a:p>
          <a:p>
            <a:pPr marL="444589" lvl="1" indent="-228594" algn="just">
              <a:buFont typeface="Arial" panose="020B0604020202020204" pitchFamily="34" charset="0"/>
              <a:buChar char="•"/>
            </a:pPr>
            <a:r>
              <a:rPr lang="fr-FR" sz="1600" b="0" dirty="0">
                <a:solidFill>
                  <a:schemeClr val="tx1"/>
                </a:solidFill>
                <a:latin typeface="+mn-lt"/>
              </a:rPr>
              <a:t>Produire et consommer l’énergie localement</a:t>
            </a:r>
          </a:p>
        </p:txBody>
      </p:sp>
      <p:sp>
        <p:nvSpPr>
          <p:cNvPr id="7" name="Rectangle 6"/>
          <p:cNvSpPr/>
          <p:nvPr/>
        </p:nvSpPr>
        <p:spPr>
          <a:xfrm>
            <a:off x="3291843" y="4147372"/>
            <a:ext cx="8557805" cy="1323439"/>
          </a:xfrm>
          <a:prstGeom prst="rect">
            <a:avLst/>
          </a:prstGeom>
          <a:solidFill>
            <a:schemeClr val="bg1"/>
          </a:solidFill>
          <a:ln w="952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fr-FR" sz="1600" dirty="0"/>
              <a:t>Cet Observatoire se démarque par une </a:t>
            </a:r>
            <a:r>
              <a:rPr lang="fr-FR" sz="1600" dirty="0">
                <a:solidFill>
                  <a:srgbClr val="00B050"/>
                </a:solidFill>
              </a:rPr>
              <a:t>double valeur ajoutée </a:t>
            </a:r>
            <a:r>
              <a:rPr lang="fr-FR" sz="1600" dirty="0"/>
              <a:t>: </a:t>
            </a:r>
          </a:p>
          <a:p>
            <a:pPr marL="304792" indent="-304792" algn="just">
              <a:buFont typeface="+mj-lt"/>
              <a:buAutoNum type="arabicPeriod"/>
            </a:pPr>
            <a:r>
              <a:rPr lang="fr-FR" sz="1600" dirty="0"/>
              <a:t>Il tire sa légitimité de la richesse des données qu’Enedis produit et sur lesquelles elle a une expertise pointue.</a:t>
            </a:r>
          </a:p>
          <a:p>
            <a:pPr marL="304792" indent="-304792" algn="just">
              <a:buFont typeface="+mj-lt"/>
              <a:buAutoNum type="arabicPeriod"/>
            </a:pPr>
            <a:r>
              <a:rPr lang="fr-FR" sz="1600" dirty="0"/>
              <a:t>Forte de cette expertise, </a:t>
            </a:r>
            <a:r>
              <a:rPr lang="fr-FR" sz="1600" dirty="0" err="1"/>
              <a:t>Enedis</a:t>
            </a:r>
            <a:r>
              <a:rPr lang="fr-FR" sz="1600" dirty="0"/>
              <a:t> </a:t>
            </a:r>
            <a:r>
              <a:rPr lang="fr-FR" sz="1600" dirty="0" smtClean="0"/>
              <a:t>rend intelligibles </a:t>
            </a:r>
            <a:r>
              <a:rPr lang="fr-FR" sz="1600" dirty="0"/>
              <a:t>ces données : elle propose décryptages, analyses et points de vue</a:t>
            </a:r>
            <a:r>
              <a:rPr lang="fr-FR" sz="1600" dirty="0" smtClean="0"/>
              <a:t>.</a:t>
            </a:r>
            <a:endParaRPr lang="fr-FR" sz="1600" dirty="0"/>
          </a:p>
        </p:txBody>
      </p:sp>
      <p:sp>
        <p:nvSpPr>
          <p:cNvPr id="3" name="Rectangle 2"/>
          <p:cNvSpPr/>
          <p:nvPr/>
        </p:nvSpPr>
        <p:spPr>
          <a:xfrm>
            <a:off x="376811" y="1621974"/>
            <a:ext cx="2549269" cy="1619583"/>
          </a:xfrm>
          <a:prstGeom prst="wedgeRectCallout">
            <a:avLst>
              <a:gd name="adj1" fmla="val 63610"/>
              <a:gd name="adj2" fmla="val -12783"/>
            </a:avLst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/>
              <a:t>Véritable témoin des transitions en cours, l’Observatoire est une vigie éclairée des dynamiques à l’œuvre au cœur des territoires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6810" y="3762651"/>
            <a:ext cx="2549271" cy="2092880"/>
          </a:xfrm>
          <a:prstGeom prst="wedgeRectCallout">
            <a:avLst>
              <a:gd name="adj1" fmla="val 63610"/>
              <a:gd name="adj2" fmla="val -12783"/>
            </a:avLst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600" dirty="0"/>
              <a:t>Enedis met à disposition des données et ses savoir-faire pour permettre à chacun de devenir un acteur de la transition écologique</a:t>
            </a:r>
          </a:p>
        </p:txBody>
      </p:sp>
    </p:spTree>
    <p:extLst>
      <p:ext uri="{BB962C8B-B14F-4D97-AF65-F5344CB8AC3E}">
        <p14:creationId xmlns:p14="http://schemas.microsoft.com/office/powerpoint/2010/main" val="7354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6">
            <a:extLst>
              <a:ext uri="{FF2B5EF4-FFF2-40B4-BE49-F238E27FC236}">
                <a16:creationId xmlns:a16="http://schemas.microsoft.com/office/drawing/2014/main" id="{FE2558F5-2CF9-44A0-AF8F-5D5D0043B301}"/>
              </a:ext>
            </a:extLst>
          </p:cNvPr>
          <p:cNvSpPr txBox="1">
            <a:spLocks/>
          </p:cNvSpPr>
          <p:nvPr/>
        </p:nvSpPr>
        <p:spPr>
          <a:xfrm>
            <a:off x="376808" y="1402080"/>
            <a:ext cx="8665592" cy="340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9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432000" indent="-81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9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864000" indent="-162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45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/>
              <a:t>Il </a:t>
            </a:r>
            <a:r>
              <a:rPr lang="fr-FR" sz="1600" dirty="0" smtClean="0"/>
              <a:t>y en </a:t>
            </a:r>
            <a:r>
              <a:rPr lang="fr-FR" sz="1600" dirty="0"/>
              <a:t>a beaucoup, mais prenons quelques exemples :</a:t>
            </a:r>
          </a:p>
          <a:p>
            <a:pPr algn="just"/>
            <a:endParaRPr lang="fr-FR" sz="1600" dirty="0">
              <a:solidFill>
                <a:schemeClr val="tx2"/>
              </a:solidFill>
            </a:endParaRPr>
          </a:p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fr-FR" sz="1600" dirty="0"/>
              <a:t>Répartition de la </a:t>
            </a:r>
            <a:r>
              <a:rPr lang="fr-FR" sz="1600" dirty="0">
                <a:solidFill>
                  <a:schemeClr val="tx2"/>
                </a:solidFill>
              </a:rPr>
              <a:t>consommation d'électricité et de gaz </a:t>
            </a:r>
            <a:r>
              <a:rPr lang="fr-FR" sz="1600" dirty="0"/>
              <a:t>par secteur </a:t>
            </a:r>
          </a:p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fr-FR" sz="1600" dirty="0"/>
              <a:t>Evolution de la consommation électrique de </a:t>
            </a:r>
            <a:r>
              <a:rPr lang="fr-FR" sz="1600" dirty="0">
                <a:solidFill>
                  <a:schemeClr val="tx2"/>
                </a:solidFill>
              </a:rPr>
              <a:t>l’éclairage public</a:t>
            </a:r>
          </a:p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fr-FR" sz="1600" dirty="0"/>
              <a:t>Nombre de nouvelles immatriculations de </a:t>
            </a:r>
            <a:r>
              <a:rPr lang="fr-FR" sz="1600" dirty="0">
                <a:solidFill>
                  <a:schemeClr val="tx2"/>
                </a:solidFill>
              </a:rPr>
              <a:t>véhicules électriques</a:t>
            </a:r>
          </a:p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fr-FR" sz="1600" dirty="0"/>
              <a:t>Évolution du nombre de </a:t>
            </a:r>
            <a:r>
              <a:rPr lang="fr-FR" sz="1600" dirty="0">
                <a:solidFill>
                  <a:schemeClr val="tx2"/>
                </a:solidFill>
              </a:rPr>
              <a:t>points de charge</a:t>
            </a:r>
          </a:p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fr-FR" sz="1600" dirty="0"/>
              <a:t>Taux d'équipement des </a:t>
            </a:r>
            <a:r>
              <a:rPr lang="fr-FR" sz="1600" dirty="0">
                <a:solidFill>
                  <a:schemeClr val="tx2"/>
                </a:solidFill>
              </a:rPr>
              <a:t>aires d'autoroutes en IRVE</a:t>
            </a:r>
          </a:p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fr-FR" sz="1600" dirty="0"/>
              <a:t>Évolution de la part de chaque filière dans la </a:t>
            </a:r>
            <a:r>
              <a:rPr lang="fr-FR" sz="1600" dirty="0">
                <a:solidFill>
                  <a:schemeClr val="tx2"/>
                </a:solidFill>
              </a:rPr>
              <a:t>production d'électricité</a:t>
            </a:r>
          </a:p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fr-FR" sz="1600" dirty="0"/>
              <a:t>Part de la production des </a:t>
            </a:r>
            <a:r>
              <a:rPr lang="fr-FR" sz="1600" dirty="0">
                <a:solidFill>
                  <a:schemeClr val="tx2"/>
                </a:solidFill>
              </a:rPr>
              <a:t>énergies renouvelables dans le mix énergétique</a:t>
            </a:r>
          </a:p>
          <a:p>
            <a:pPr marL="228594" indent="-228594">
              <a:buFont typeface="Wingdings" panose="05000000000000000000" pitchFamily="2" charset="2"/>
              <a:buChar char="§"/>
            </a:pPr>
            <a:r>
              <a:rPr lang="fr-FR" sz="1600" dirty="0"/>
              <a:t>Répartition de la puissance photovoltaïque installée en </a:t>
            </a:r>
            <a:r>
              <a:rPr lang="fr-FR" sz="1600" dirty="0">
                <a:solidFill>
                  <a:schemeClr val="tx2"/>
                </a:solidFill>
              </a:rPr>
              <a:t>autoconsommation individuelle </a:t>
            </a:r>
          </a:p>
          <a:p>
            <a:pPr marL="228594" indent="-228594" algn="just">
              <a:buFont typeface="Wingdings" panose="05000000000000000000" pitchFamily="2" charset="2"/>
              <a:buChar char="§"/>
            </a:pPr>
            <a:r>
              <a:rPr lang="fr-FR" sz="1600" dirty="0"/>
              <a:t>Nombre d'opérations d'</a:t>
            </a:r>
            <a:r>
              <a:rPr lang="fr-FR" sz="1600" dirty="0">
                <a:solidFill>
                  <a:schemeClr val="tx2"/>
                </a:solidFill>
              </a:rPr>
              <a:t>autoconsommation collective en service</a:t>
            </a:r>
          </a:p>
          <a:p>
            <a:pPr marL="228594" indent="-228594" algn="just">
              <a:buFont typeface="Wingdings" panose="05000000000000000000" pitchFamily="2" charset="2"/>
              <a:buChar char="§"/>
            </a:pPr>
            <a:endParaRPr lang="fr-FR" sz="1600" dirty="0">
              <a:solidFill>
                <a:schemeClr val="tx2"/>
              </a:solidFill>
            </a:endParaRPr>
          </a:p>
          <a:p>
            <a:pPr algn="just"/>
            <a:r>
              <a:rPr lang="fr-FR" sz="1600" dirty="0"/>
              <a:t>... et bien plus encore !</a:t>
            </a:r>
          </a:p>
        </p:txBody>
      </p:sp>
      <p:sp>
        <p:nvSpPr>
          <p:cNvPr id="13" name="Titre 4"/>
          <p:cNvSpPr txBox="1">
            <a:spLocks/>
          </p:cNvSpPr>
          <p:nvPr/>
        </p:nvSpPr>
        <p:spPr>
          <a:xfrm>
            <a:off x="376809" y="140048"/>
            <a:ext cx="11472839" cy="369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1600"/>
              </a:spcAft>
            </a:pPr>
            <a:r>
              <a:rPr lang="fr-FR" sz="2667" dirty="0">
                <a:latin typeface="Enedis" pitchFamily="2" charset="0"/>
                <a:cs typeface="Calibri" panose="020F0502020204030204" pitchFamily="34" charset="0"/>
              </a:rPr>
              <a:t>Quelles sont les informations que vous y trouvez ?</a:t>
            </a:r>
          </a:p>
        </p:txBody>
      </p:sp>
      <p:sp>
        <p:nvSpPr>
          <p:cNvPr id="15" name="Espace réservé du texte 6">
            <a:extLst>
              <a:ext uri="{FF2B5EF4-FFF2-40B4-BE49-F238E27FC236}">
                <a16:creationId xmlns:a16="http://schemas.microsoft.com/office/drawing/2014/main" id="{FE2558F5-2CF9-44A0-AF8F-5D5D0043B301}"/>
              </a:ext>
            </a:extLst>
          </p:cNvPr>
          <p:cNvSpPr txBox="1">
            <a:spLocks/>
          </p:cNvSpPr>
          <p:nvPr/>
        </p:nvSpPr>
        <p:spPr>
          <a:xfrm>
            <a:off x="376810" y="4988560"/>
            <a:ext cx="11472836" cy="11582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9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432000" indent="-81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9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864000" indent="-162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45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>
                <a:solidFill>
                  <a:schemeClr val="tx2"/>
                </a:solidFill>
              </a:rPr>
              <a:t>Depuis novembre 2023, le site de l’Observatoire s’est doté d’un nouveau parcours utilisateur plus intuitif et de nouvelles fonctionnalités</a:t>
            </a:r>
            <a:r>
              <a:rPr lang="fr-FR" sz="1600" dirty="0"/>
              <a:t>. Avec cette refonte, les utilisateurs bénéficient d’une meilleure expérience et peuvent accéder plus facilement aux informations à la maille nationale mais aussi et surtout à des mailles locales via </a:t>
            </a:r>
            <a:r>
              <a:rPr lang="fr-FR" sz="1600" dirty="0">
                <a:solidFill>
                  <a:schemeClr val="tx2"/>
                </a:solidFill>
              </a:rPr>
              <a:t>36 000 observatoires locaux</a:t>
            </a:r>
            <a:r>
              <a:rPr lang="fr-FR" sz="1600" dirty="0"/>
              <a:t>, c’est-à-dire une page transition écologique dédiée à chaque territoire. Et cela en un clic ! 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FE2558F5-2CF9-44A0-AF8F-5D5D0043B301}"/>
              </a:ext>
            </a:extLst>
          </p:cNvPr>
          <p:cNvSpPr txBox="1">
            <a:spLocks/>
          </p:cNvSpPr>
          <p:nvPr/>
        </p:nvSpPr>
        <p:spPr>
          <a:xfrm>
            <a:off x="9255762" y="1402080"/>
            <a:ext cx="2593885" cy="3403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>
            <a:lvl1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162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Clr>
                <a:schemeClr val="tx2"/>
              </a:buClr>
              <a:buSzPct val="120000"/>
              <a:buFont typeface="Public Sans" pitchFamily="2" charset="0"/>
              <a:buChar char="—"/>
              <a:defRPr sz="900" b="1" kern="1200">
                <a:solidFill>
                  <a:schemeClr val="tx2"/>
                </a:solidFill>
                <a:latin typeface="Public Sans" pitchFamily="2" charset="0"/>
                <a:ea typeface="+mn-ea"/>
                <a:cs typeface="+mn-cs"/>
              </a:defRPr>
            </a:lvl2pPr>
            <a:lvl3pPr marL="432000" indent="-81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-"/>
              <a:defRPr sz="90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3pPr>
            <a:lvl4pPr marL="864000" indent="-16200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5pPr>
            <a:lvl6pPr marL="0" indent="0" algn="l" defTabSz="685783" rtl="0" eaLnBrk="1" latinLnBrk="0" hangingPunct="1">
              <a:lnSpc>
                <a:spcPct val="101000"/>
              </a:lnSpc>
              <a:spcBef>
                <a:spcPts val="0"/>
              </a:spcBef>
              <a:buFont typeface="Arial" panose="020B0604020202020204" pitchFamily="34" charset="0"/>
              <a:buNone/>
              <a:defRPr sz="450" i="1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6pPr>
            <a:lvl7pPr marL="2228795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686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fr-FR" sz="1600" dirty="0"/>
              <a:t>Des articles éditoriaux et des baromètres pour apporter des analyses fines et des avis éclairés des experts : </a:t>
            </a:r>
          </a:p>
        </p:txBody>
      </p:sp>
      <p:sp>
        <p:nvSpPr>
          <p:cNvPr id="4" name="Rectangle 3"/>
          <p:cNvSpPr/>
          <p:nvPr/>
        </p:nvSpPr>
        <p:spPr>
          <a:xfrm>
            <a:off x="376808" y="1026160"/>
            <a:ext cx="8665592" cy="375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Indicateurs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255761" y="1026160"/>
            <a:ext cx="2593884" cy="3759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/>
              <a:t>Articles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23308" y="2844800"/>
            <a:ext cx="1832065" cy="18999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621" y="2717800"/>
            <a:ext cx="1827232" cy="1899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4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/>
          <p:cNvSpPr txBox="1">
            <a:spLocks/>
          </p:cNvSpPr>
          <p:nvPr/>
        </p:nvSpPr>
        <p:spPr>
          <a:xfrm>
            <a:off x="0" y="865074"/>
            <a:ext cx="12192000" cy="94397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600"/>
              </a:spcAft>
            </a:pPr>
            <a:r>
              <a:rPr lang="fr-FR" sz="2667" b="0" dirty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Pour découvrir toute la richesse du </a:t>
            </a: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site de </a:t>
            </a:r>
          </a:p>
          <a:p>
            <a:pPr algn="ctr">
              <a:spcAft>
                <a:spcPts val="1600"/>
              </a:spcAft>
            </a:pPr>
            <a:r>
              <a:rPr lang="fr-FR" sz="2667" b="0" dirty="0" smtClean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l’Observatoire français de la transition écologique, rendez-vous </a:t>
            </a:r>
            <a:r>
              <a:rPr lang="fr-FR" sz="2667" b="0" dirty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sur :</a:t>
            </a:r>
            <a:endParaRPr lang="fr-FR" sz="3200" b="0" dirty="0">
              <a:latin typeface="Enedis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 5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0048" y="1809050"/>
            <a:ext cx="4311903" cy="2850683"/>
          </a:xfrm>
          <a:prstGeom prst="rect">
            <a:avLst/>
          </a:prstGeom>
        </p:spPr>
      </p:pic>
      <p:sp>
        <p:nvSpPr>
          <p:cNvPr id="5" name="Titre 4"/>
          <p:cNvSpPr txBox="1">
            <a:spLocks/>
          </p:cNvSpPr>
          <p:nvPr/>
        </p:nvSpPr>
        <p:spPr>
          <a:xfrm>
            <a:off x="0" y="4770628"/>
            <a:ext cx="12192000" cy="166616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25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1600"/>
              </a:spcAft>
            </a:pPr>
            <a:r>
              <a:rPr lang="fr-FR" sz="2667" b="0" dirty="0">
                <a:solidFill>
                  <a:schemeClr val="tx1"/>
                </a:solidFill>
                <a:latin typeface="Enedis" pitchFamily="2" charset="0"/>
                <a:cs typeface="Calibri" panose="020F0502020204030204" pitchFamily="34" charset="0"/>
              </a:rPr>
              <a:t>Pour nous contacter :</a:t>
            </a:r>
          </a:p>
          <a:p>
            <a:pPr algn="ctr">
              <a:spcAft>
                <a:spcPts val="1600"/>
              </a:spcAft>
            </a:pPr>
            <a:r>
              <a:rPr lang="fr-FR" sz="3200" b="0" dirty="0">
                <a:latin typeface="Enedis" pitchFamily="2" charset="0"/>
                <a:cs typeface="Calibri" panose="020F0502020204030204" pitchFamily="34" charset="0"/>
              </a:rPr>
              <a:t>observatoire.enedis.fr/contact</a:t>
            </a:r>
          </a:p>
          <a:p>
            <a:pPr algn="ctr">
              <a:spcAft>
                <a:spcPts val="1600"/>
              </a:spcAft>
            </a:pPr>
            <a:r>
              <a:rPr lang="fr-FR" sz="3200" b="0" dirty="0">
                <a:latin typeface="Enedis" pitchFamily="2" charset="0"/>
                <a:cs typeface="Calibri" panose="020F0502020204030204" pitchFamily="34" charset="0"/>
              </a:rPr>
              <a:t>observatoire@enedis.fr</a:t>
            </a:r>
          </a:p>
        </p:txBody>
      </p:sp>
    </p:spTree>
    <p:extLst>
      <p:ext uri="{BB962C8B-B14F-4D97-AF65-F5344CB8AC3E}">
        <p14:creationId xmlns:p14="http://schemas.microsoft.com/office/powerpoint/2010/main" val="226593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z 960x540">
  <a:themeElements>
    <a:clrScheme name="00. Enedis">
      <a:dk1>
        <a:sysClr val="windowText" lastClr="000000"/>
      </a:dk1>
      <a:lt1>
        <a:sysClr val="window" lastClr="FFFFFF"/>
      </a:lt1>
      <a:dk2>
        <a:srgbClr val="1423DC"/>
      </a:dk2>
      <a:lt2>
        <a:srgbClr val="2382D2"/>
      </a:lt2>
      <a:accent1>
        <a:srgbClr val="96CD32"/>
      </a:accent1>
      <a:accent2>
        <a:srgbClr val="4BC3C3"/>
      </a:accent2>
      <a:accent3>
        <a:srgbClr val="EB6E3C"/>
      </a:accent3>
      <a:accent4>
        <a:srgbClr val="FFBE23"/>
      </a:accent4>
      <a:accent5>
        <a:srgbClr val="AF2891"/>
      </a:accent5>
      <a:accent6>
        <a:srgbClr val="8755C8"/>
      </a:accent6>
      <a:hlink>
        <a:srgbClr val="0563C1"/>
      </a:hlink>
      <a:folHlink>
        <a:srgbClr val="954F72"/>
      </a:folHlink>
    </a:clrScheme>
    <a:fontScheme name="00. Enedis">
      <a:majorFont>
        <a:latin typeface="Enedis"/>
        <a:ea typeface=""/>
        <a:cs typeface=""/>
      </a:majorFont>
      <a:minorFont>
        <a:latin typeface="Public Sans Ligh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z 960x540" id="{B4F492B3-5B58-459D-9B4B-45BEAEE65AF0}" vid="{D3827065-B350-4D59-A1D8-FA1517BF463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Baz 960x540</Template>
  <TotalTime>9400</TotalTime>
  <Words>943</Words>
  <Application>Microsoft Office PowerPoint</Application>
  <PresentationFormat>Grand écran</PresentationFormat>
  <Paragraphs>118</Paragraphs>
  <Slides>13</Slides>
  <Notes>8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1" baseType="lpstr">
      <vt:lpstr>Arial</vt:lpstr>
      <vt:lpstr>Calibri</vt:lpstr>
      <vt:lpstr>Enedis</vt:lpstr>
      <vt:lpstr>Enedis Light</vt:lpstr>
      <vt:lpstr>Public Sans</vt:lpstr>
      <vt:lpstr>Public Sans Light</vt:lpstr>
      <vt:lpstr>Wingdings</vt:lpstr>
      <vt:lpstr>Baz 960x540</vt:lpstr>
      <vt:lpstr>Présentation PowerPoint</vt:lpstr>
      <vt:lpstr>Présentation PowerPoint</vt:lpstr>
      <vt:lpstr>L’Open Data d’Enedis et les nouveautés 2024</vt:lpstr>
      <vt:lpstr>Présentation PowerPoint</vt:lpstr>
      <vt:lpstr>Présentation PowerPoint</vt:lpstr>
      <vt:lpstr>L’Observatoire français de la transition écologique</vt:lpstr>
      <vt:lpstr>Présentation PowerPoint</vt:lpstr>
      <vt:lpstr>Présentation PowerPoint</vt:lpstr>
      <vt:lpstr>Présentation PowerPoint</vt:lpstr>
      <vt:lpstr>Les Open Services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Gustavo Gomez Perez</dc:creator>
  <cp:lastModifiedBy>LIM Leon</cp:lastModifiedBy>
  <cp:revision>368</cp:revision>
  <dcterms:created xsi:type="dcterms:W3CDTF">2021-11-30T04:52:36Z</dcterms:created>
  <dcterms:modified xsi:type="dcterms:W3CDTF">2023-12-13T15:05:08Z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PPTimizDate">
    <vt:filetime>2023-12-11T14:13:29Z</vt:filetime>
  </property>
</Properties>
</file>